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7" r:id="rId2"/>
    <p:sldId id="278" r:id="rId3"/>
    <p:sldId id="257" r:id="rId4"/>
    <p:sldId id="280" r:id="rId5"/>
    <p:sldId id="259" r:id="rId6"/>
    <p:sldId id="281" r:id="rId7"/>
    <p:sldId id="261" r:id="rId8"/>
    <p:sldId id="282" r:id="rId9"/>
    <p:sldId id="263" r:id="rId10"/>
    <p:sldId id="265" r:id="rId11"/>
    <p:sldId id="279" r:id="rId12"/>
    <p:sldId id="269" r:id="rId13"/>
    <p:sldId id="270" r:id="rId14"/>
    <p:sldId id="283" r:id="rId15"/>
    <p:sldId id="271" r:id="rId16"/>
    <p:sldId id="284" r:id="rId17"/>
    <p:sldId id="273" r:id="rId18"/>
    <p:sldId id="285" r:id="rId19"/>
    <p:sldId id="276" r:id="rId20"/>
    <p:sldId id="274" r:id="rId21"/>
    <p:sldId id="289" r:id="rId22"/>
    <p:sldId id="275" r:id="rId23"/>
    <p:sldId id="286" r:id="rId24"/>
    <p:sldId id="287" r:id="rId25"/>
    <p:sldId id="288" r:id="rId26"/>
    <p:sldId id="290" r:id="rId27"/>
  </p:sldIdLst>
  <p:sldSz cx="9144000" cy="6858000" type="screen4x3"/>
  <p:notesSz cx="6797675" cy="99314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EB44901-60B5-4676-B285-1E281AB2CB58}" type="datetimeFigureOut">
              <a:rPr lang="ru-RU" smtClean="0"/>
              <a:t>27.02.2018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3F920F-48AD-407C-84C9-0852E8A912FE}" type="slidenum">
              <a:rPr lang="ru-RU" smtClean="0"/>
              <a:t>‹#›</a:t>
            </a:fld>
            <a:endParaRPr lang="ru-RU"/>
          </a:p>
        </p:txBody>
      </p:sp>
    </p:spTree>
    <p:extLst>
      <p:ext uri="{BB962C8B-B14F-4D97-AF65-F5344CB8AC3E}">
        <p14:creationId xmlns:p14="http://schemas.microsoft.com/office/powerpoint/2010/main" val="2158887888"/>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EB44901-60B5-4676-B285-1E281AB2CB58}" type="datetimeFigureOut">
              <a:rPr lang="ru-RU" smtClean="0"/>
              <a:t>27.02.2018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3F920F-48AD-407C-84C9-0852E8A912FE}" type="slidenum">
              <a:rPr lang="ru-RU" smtClean="0"/>
              <a:t>‹#›</a:t>
            </a:fld>
            <a:endParaRPr lang="ru-RU"/>
          </a:p>
        </p:txBody>
      </p:sp>
    </p:spTree>
    <p:extLst>
      <p:ext uri="{BB962C8B-B14F-4D97-AF65-F5344CB8AC3E}">
        <p14:creationId xmlns:p14="http://schemas.microsoft.com/office/powerpoint/2010/main" val="1957632554"/>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EB44901-60B5-4676-B285-1E281AB2CB58}" type="datetimeFigureOut">
              <a:rPr lang="ru-RU" smtClean="0"/>
              <a:t>27.02.2018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3F920F-48AD-407C-84C9-0852E8A912FE}" type="slidenum">
              <a:rPr lang="ru-RU" smtClean="0"/>
              <a:t>‹#›</a:t>
            </a:fld>
            <a:endParaRPr lang="ru-RU"/>
          </a:p>
        </p:txBody>
      </p:sp>
    </p:spTree>
    <p:extLst>
      <p:ext uri="{BB962C8B-B14F-4D97-AF65-F5344CB8AC3E}">
        <p14:creationId xmlns:p14="http://schemas.microsoft.com/office/powerpoint/2010/main" val="1075527991"/>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EB44901-60B5-4676-B285-1E281AB2CB58}" type="datetimeFigureOut">
              <a:rPr lang="ru-RU" smtClean="0"/>
              <a:t>27.02.2018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3F920F-48AD-407C-84C9-0852E8A912FE}" type="slidenum">
              <a:rPr lang="ru-RU" smtClean="0"/>
              <a:t>‹#›</a:t>
            </a:fld>
            <a:endParaRPr lang="ru-RU"/>
          </a:p>
        </p:txBody>
      </p:sp>
    </p:spTree>
    <p:extLst>
      <p:ext uri="{BB962C8B-B14F-4D97-AF65-F5344CB8AC3E}">
        <p14:creationId xmlns:p14="http://schemas.microsoft.com/office/powerpoint/2010/main" val="2103420208"/>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EB44901-60B5-4676-B285-1E281AB2CB58}" type="datetimeFigureOut">
              <a:rPr lang="ru-RU" smtClean="0"/>
              <a:t>27.02.2018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3F920F-48AD-407C-84C9-0852E8A912FE}" type="slidenum">
              <a:rPr lang="ru-RU" smtClean="0"/>
              <a:t>‹#›</a:t>
            </a:fld>
            <a:endParaRPr lang="ru-RU"/>
          </a:p>
        </p:txBody>
      </p:sp>
    </p:spTree>
    <p:extLst>
      <p:ext uri="{BB962C8B-B14F-4D97-AF65-F5344CB8AC3E}">
        <p14:creationId xmlns:p14="http://schemas.microsoft.com/office/powerpoint/2010/main" val="642742389"/>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EB44901-60B5-4676-B285-1E281AB2CB58}" type="datetimeFigureOut">
              <a:rPr lang="ru-RU" smtClean="0"/>
              <a:t>27.02.2018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3F920F-48AD-407C-84C9-0852E8A912FE}" type="slidenum">
              <a:rPr lang="ru-RU" smtClean="0"/>
              <a:t>‹#›</a:t>
            </a:fld>
            <a:endParaRPr lang="ru-RU"/>
          </a:p>
        </p:txBody>
      </p:sp>
    </p:spTree>
    <p:extLst>
      <p:ext uri="{BB962C8B-B14F-4D97-AF65-F5344CB8AC3E}">
        <p14:creationId xmlns:p14="http://schemas.microsoft.com/office/powerpoint/2010/main" val="268650170"/>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EB44901-60B5-4676-B285-1E281AB2CB58}" type="datetimeFigureOut">
              <a:rPr lang="ru-RU" smtClean="0"/>
              <a:t>27.02.2018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33F920F-48AD-407C-84C9-0852E8A912FE}" type="slidenum">
              <a:rPr lang="ru-RU" smtClean="0"/>
              <a:t>‹#›</a:t>
            </a:fld>
            <a:endParaRPr lang="ru-RU"/>
          </a:p>
        </p:txBody>
      </p:sp>
    </p:spTree>
    <p:extLst>
      <p:ext uri="{BB962C8B-B14F-4D97-AF65-F5344CB8AC3E}">
        <p14:creationId xmlns:p14="http://schemas.microsoft.com/office/powerpoint/2010/main" val="2762415463"/>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EB44901-60B5-4676-B285-1E281AB2CB58}" type="datetimeFigureOut">
              <a:rPr lang="ru-RU" smtClean="0"/>
              <a:t>27.02.2018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33F920F-48AD-407C-84C9-0852E8A912FE}" type="slidenum">
              <a:rPr lang="ru-RU" smtClean="0"/>
              <a:t>‹#›</a:t>
            </a:fld>
            <a:endParaRPr lang="ru-RU"/>
          </a:p>
        </p:txBody>
      </p:sp>
    </p:spTree>
    <p:extLst>
      <p:ext uri="{BB962C8B-B14F-4D97-AF65-F5344CB8AC3E}">
        <p14:creationId xmlns:p14="http://schemas.microsoft.com/office/powerpoint/2010/main" val="2608503014"/>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EB44901-60B5-4676-B285-1E281AB2CB58}" type="datetimeFigureOut">
              <a:rPr lang="ru-RU" smtClean="0"/>
              <a:t>27.02.2018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33F920F-48AD-407C-84C9-0852E8A912FE}" type="slidenum">
              <a:rPr lang="ru-RU" smtClean="0"/>
              <a:t>‹#›</a:t>
            </a:fld>
            <a:endParaRPr lang="ru-RU"/>
          </a:p>
        </p:txBody>
      </p:sp>
    </p:spTree>
    <p:extLst>
      <p:ext uri="{BB962C8B-B14F-4D97-AF65-F5344CB8AC3E}">
        <p14:creationId xmlns:p14="http://schemas.microsoft.com/office/powerpoint/2010/main" val="206504026"/>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EB44901-60B5-4676-B285-1E281AB2CB58}" type="datetimeFigureOut">
              <a:rPr lang="ru-RU" smtClean="0"/>
              <a:t>27.02.2018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3F920F-48AD-407C-84C9-0852E8A912FE}" type="slidenum">
              <a:rPr lang="ru-RU" smtClean="0"/>
              <a:t>‹#›</a:t>
            </a:fld>
            <a:endParaRPr lang="ru-RU"/>
          </a:p>
        </p:txBody>
      </p:sp>
    </p:spTree>
    <p:extLst>
      <p:ext uri="{BB962C8B-B14F-4D97-AF65-F5344CB8AC3E}">
        <p14:creationId xmlns:p14="http://schemas.microsoft.com/office/powerpoint/2010/main" val="4112116316"/>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EB44901-60B5-4676-B285-1E281AB2CB58}" type="datetimeFigureOut">
              <a:rPr lang="ru-RU" smtClean="0"/>
              <a:t>27.02.2018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3F920F-48AD-407C-84C9-0852E8A912FE}" type="slidenum">
              <a:rPr lang="ru-RU" smtClean="0"/>
              <a:t>‹#›</a:t>
            </a:fld>
            <a:endParaRPr lang="ru-RU"/>
          </a:p>
        </p:txBody>
      </p:sp>
    </p:spTree>
    <p:extLst>
      <p:ext uri="{BB962C8B-B14F-4D97-AF65-F5344CB8AC3E}">
        <p14:creationId xmlns:p14="http://schemas.microsoft.com/office/powerpoint/2010/main" val="1809201352"/>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B44901-60B5-4676-B285-1E281AB2CB58}" type="datetimeFigureOut">
              <a:rPr lang="ru-RU" smtClean="0"/>
              <a:t>27.02.2018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3F920F-48AD-407C-84C9-0852E8A912FE}" type="slidenum">
              <a:rPr lang="ru-RU" smtClean="0"/>
              <a:t>‹#›</a:t>
            </a:fld>
            <a:endParaRPr lang="ru-RU"/>
          </a:p>
        </p:txBody>
      </p:sp>
    </p:spTree>
    <p:extLst>
      <p:ext uri="{BB962C8B-B14F-4D97-AF65-F5344CB8AC3E}">
        <p14:creationId xmlns:p14="http://schemas.microsoft.com/office/powerpoint/2010/main" val="2129539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tags" Target="../tags/tag7.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роза\Desktop\DSC_147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2611760"/>
            <a:ext cx="4932040" cy="403244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07504" y="476672"/>
            <a:ext cx="8928992" cy="2508379"/>
          </a:xfrm>
          <a:prstGeom prst="rect">
            <a:avLst/>
          </a:prstGeom>
          <a:noFill/>
        </p:spPr>
        <p:txBody>
          <a:bodyPr wrap="square" rtlCol="0">
            <a:spAutoFit/>
          </a:bodyPr>
          <a:lstStyle/>
          <a:p>
            <a:pPr algn="ctr"/>
            <a:r>
              <a:rPr lang="ru-RU" sz="1100" b="1" cap="all" dirty="0" smtClean="0">
                <a:ln w="9000" cmpd="sng">
                  <a:solidFill>
                    <a:schemeClr val="accent4">
                      <a:shade val="50000"/>
                      <a:satMod val="120000"/>
                    </a:schemeClr>
                  </a:solidFill>
                  <a:prstDash val="solid"/>
                </a:ln>
                <a:effectLst>
                  <a:reflection blurRad="12700" stA="28000" endPos="45000" dist="1000" dir="5400000" sy="-100000" algn="bl" rotWithShape="0"/>
                </a:effectLst>
              </a:rPr>
              <a:t>Государственное бюджетное дошкольное образовательное учреждение «Детский сад №6 </a:t>
            </a:r>
            <a:r>
              <a:rPr lang="ru-RU" sz="1100" b="1" cap="all" dirty="0" err="1" smtClean="0">
                <a:ln w="9000" cmpd="sng">
                  <a:solidFill>
                    <a:schemeClr val="accent4">
                      <a:shade val="50000"/>
                      <a:satMod val="120000"/>
                    </a:schemeClr>
                  </a:solidFill>
                  <a:prstDash val="solid"/>
                </a:ln>
                <a:effectLst>
                  <a:reflection blurRad="12700" stA="28000" endPos="45000" dist="1000" dir="5400000" sy="-100000" algn="bl" rotWithShape="0"/>
                </a:effectLst>
              </a:rPr>
              <a:t>г.Сунжа</a:t>
            </a:r>
            <a:r>
              <a:rPr lang="ru-RU" sz="1100" b="1" cap="all" dirty="0" smtClean="0">
                <a:ln w="9000" cmpd="sng">
                  <a:solidFill>
                    <a:schemeClr val="accent4">
                      <a:shade val="50000"/>
                      <a:satMod val="120000"/>
                    </a:schemeClr>
                  </a:solidFill>
                  <a:prstDash val="solid"/>
                </a:ln>
                <a:effectLst>
                  <a:reflection blurRad="12700" stA="28000" endPos="45000" dist="1000" dir="5400000" sy="-100000" algn="bl" rotWithShape="0"/>
                </a:effectLst>
              </a:rPr>
              <a:t> «волшебная страна»</a:t>
            </a:r>
          </a:p>
          <a:p>
            <a:pPr algn="ctr"/>
            <a:r>
              <a:rPr lang="ru-RU"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Педсовет № 3</a:t>
            </a:r>
            <a:endParaRPr lang="ru-RU"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r>
              <a:rPr lang="ru-RU"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"Формирование математических способностей. </a:t>
            </a:r>
          </a:p>
          <a:p>
            <a:pPr algn="ctr"/>
            <a:r>
              <a:rPr lang="ru-RU"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Способы и формы работы»</a:t>
            </a:r>
          </a:p>
          <a:p>
            <a:endParaRPr lang="ru-RU" dirty="0"/>
          </a:p>
        </p:txBody>
      </p:sp>
    </p:spTree>
    <p:extLst>
      <p:ext uri="{BB962C8B-B14F-4D97-AF65-F5344CB8AC3E}">
        <p14:creationId xmlns:p14="http://schemas.microsoft.com/office/powerpoint/2010/main" val="1928307212"/>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вал 2"/>
          <p:cNvSpPr/>
          <p:nvPr/>
        </p:nvSpPr>
        <p:spPr>
          <a:xfrm rot="1546596">
            <a:off x="251657" y="327416"/>
            <a:ext cx="3666584" cy="216274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3"/>
          <p:cNvSpPr/>
          <p:nvPr/>
        </p:nvSpPr>
        <p:spPr>
          <a:xfrm>
            <a:off x="1" y="1785927"/>
            <a:ext cx="3666584" cy="216274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Овал 6"/>
          <p:cNvSpPr/>
          <p:nvPr/>
        </p:nvSpPr>
        <p:spPr>
          <a:xfrm rot="19949799">
            <a:off x="143837" y="3223823"/>
            <a:ext cx="3666584" cy="216274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Овал 7"/>
          <p:cNvSpPr/>
          <p:nvPr/>
        </p:nvSpPr>
        <p:spPr>
          <a:xfrm rot="18515415">
            <a:off x="1339524" y="4380910"/>
            <a:ext cx="3995130" cy="1996382"/>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Овал 8"/>
          <p:cNvSpPr/>
          <p:nvPr/>
        </p:nvSpPr>
        <p:spPr>
          <a:xfrm rot="4553769">
            <a:off x="3513322" y="4476757"/>
            <a:ext cx="3528359" cy="1996382"/>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0" name="Овал 9"/>
          <p:cNvSpPr/>
          <p:nvPr/>
        </p:nvSpPr>
        <p:spPr>
          <a:xfrm rot="20107407">
            <a:off x="4821806" y="235045"/>
            <a:ext cx="3666584" cy="216274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Овал 10"/>
          <p:cNvSpPr/>
          <p:nvPr/>
        </p:nvSpPr>
        <p:spPr>
          <a:xfrm rot="1704430">
            <a:off x="5223291" y="3600690"/>
            <a:ext cx="3666584" cy="216274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Овал 5"/>
          <p:cNvSpPr/>
          <p:nvPr/>
        </p:nvSpPr>
        <p:spPr>
          <a:xfrm rot="20772580">
            <a:off x="5481665" y="1711833"/>
            <a:ext cx="3722015" cy="216274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4"/>
          <p:cNvSpPr/>
          <p:nvPr/>
        </p:nvSpPr>
        <p:spPr>
          <a:xfrm>
            <a:off x="2857488" y="1500174"/>
            <a:ext cx="3156462" cy="3367110"/>
          </a:xfrm>
          <a:prstGeom prst="ellipse">
            <a:avLst/>
          </a:prstGeom>
          <a:solidFill>
            <a:schemeClr val="accent1">
              <a:lumMod val="20000"/>
              <a:lumOff val="8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2" name="TextBox 11"/>
          <p:cNvSpPr txBox="1"/>
          <p:nvPr/>
        </p:nvSpPr>
        <p:spPr>
          <a:xfrm>
            <a:off x="3121259" y="2000241"/>
            <a:ext cx="2571768" cy="2246769"/>
          </a:xfrm>
          <a:prstGeom prst="rect">
            <a:avLst/>
          </a:prstGeom>
          <a:noFill/>
        </p:spPr>
        <p:txBody>
          <a:bodyPr wrap="square" rtlCol="0">
            <a:spAutoFit/>
          </a:bodyPr>
          <a:lstStyle/>
          <a:p>
            <a:pPr algn="ctr"/>
            <a:r>
              <a:rPr lang="ru-RU" sz="2800" b="1" dirty="0" smtClean="0">
                <a:latin typeface="Times New Roman" pitchFamily="18" charset="0"/>
                <a:cs typeface="Times New Roman" pitchFamily="18" charset="0"/>
              </a:rPr>
              <a:t>Перечислите приемы, </a:t>
            </a:r>
          </a:p>
          <a:p>
            <a:pPr algn="ctr"/>
            <a:r>
              <a:rPr lang="ru-RU" sz="2800" b="1" dirty="0" smtClean="0">
                <a:latin typeface="Times New Roman" pitchFamily="18" charset="0"/>
                <a:cs typeface="Times New Roman" pitchFamily="18" charset="0"/>
              </a:rPr>
              <a:t>используемые на занятиях по ФЭМП</a:t>
            </a:r>
            <a:endParaRPr lang="ru-RU" sz="2800" b="1" dirty="0">
              <a:latin typeface="Times New Roman" pitchFamily="18" charset="0"/>
              <a:cs typeface="Times New Roman" pitchFamily="18" charset="0"/>
            </a:endParaRPr>
          </a:p>
        </p:txBody>
      </p:sp>
      <p:sp>
        <p:nvSpPr>
          <p:cNvPr id="13" name="Прямоугольник 12"/>
          <p:cNvSpPr/>
          <p:nvPr/>
        </p:nvSpPr>
        <p:spPr>
          <a:xfrm rot="1292827">
            <a:off x="521883" y="685468"/>
            <a:ext cx="1856662" cy="707886"/>
          </a:xfrm>
          <a:prstGeom prst="rect">
            <a:avLst/>
          </a:prstGeom>
          <a:noFill/>
        </p:spPr>
        <p:txBody>
          <a:bodyPr wrap="none" lIns="91440" tIns="45720" rIns="91440" bIns="45720">
            <a:spAutoFit/>
          </a:bodyPr>
          <a:lstStyle/>
          <a:p>
            <a:pPr algn="ctr"/>
            <a:r>
              <a:rPr lang="ru-RU" sz="4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Рассказ</a:t>
            </a:r>
            <a:endParaRPr lang="ru-RU" sz="4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4" name="Прямоугольник 13"/>
          <p:cNvSpPr/>
          <p:nvPr/>
        </p:nvSpPr>
        <p:spPr>
          <a:xfrm>
            <a:off x="411140" y="2428868"/>
            <a:ext cx="1882631" cy="707886"/>
          </a:xfrm>
          <a:prstGeom prst="rect">
            <a:avLst/>
          </a:prstGeom>
          <a:noFill/>
        </p:spPr>
        <p:txBody>
          <a:bodyPr wrap="none" lIns="91440" tIns="45720" rIns="91440" bIns="45720">
            <a:spAutoFit/>
          </a:bodyPr>
          <a:lstStyle/>
          <a:p>
            <a:pPr algn="ctr"/>
            <a:r>
              <a:rPr lang="ru-RU" sz="4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Беседа</a:t>
            </a:r>
            <a:endParaRPr lang="ru-RU" sz="4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5" name="Прямоугольник 14"/>
          <p:cNvSpPr/>
          <p:nvPr/>
        </p:nvSpPr>
        <p:spPr>
          <a:xfrm rot="20024832">
            <a:off x="678943" y="4012154"/>
            <a:ext cx="2153154" cy="707886"/>
          </a:xfrm>
          <a:prstGeom prst="rect">
            <a:avLst/>
          </a:prstGeom>
          <a:noFill/>
        </p:spPr>
        <p:txBody>
          <a:bodyPr wrap="none" lIns="91440" tIns="45720" rIns="91440" bIns="45720">
            <a:spAutoFit/>
          </a:bodyPr>
          <a:lstStyle/>
          <a:p>
            <a:pPr algn="ctr"/>
            <a:r>
              <a:rPr lang="ru-RU" sz="4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Вопросы</a:t>
            </a:r>
            <a:endParaRPr lang="ru-RU" sz="4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16" name="Прямоугольник 15"/>
          <p:cNvSpPr/>
          <p:nvPr/>
        </p:nvSpPr>
        <p:spPr>
          <a:xfrm rot="18634834">
            <a:off x="1581016" y="5394799"/>
            <a:ext cx="2680542" cy="707886"/>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40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Описание</a:t>
            </a:r>
            <a:endParaRPr lang="ru-RU" sz="40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17" name="Прямоугольник 16"/>
          <p:cNvSpPr/>
          <p:nvPr/>
        </p:nvSpPr>
        <p:spPr>
          <a:xfrm rot="1477711">
            <a:off x="5591451" y="4238962"/>
            <a:ext cx="2724079" cy="954107"/>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Показ реальных</a:t>
            </a:r>
          </a:p>
          <a:p>
            <a:pPr algn="ctr"/>
            <a:r>
              <a:rPr lang="ru-RU"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предметов </a:t>
            </a:r>
          </a:p>
        </p:txBody>
      </p:sp>
      <p:sp>
        <p:nvSpPr>
          <p:cNvPr id="18" name="Прямоугольник 17"/>
          <p:cNvSpPr/>
          <p:nvPr/>
        </p:nvSpPr>
        <p:spPr>
          <a:xfrm rot="20521391">
            <a:off x="5914239" y="1884283"/>
            <a:ext cx="2776337" cy="1815882"/>
          </a:xfrm>
          <a:prstGeom prst="rect">
            <a:avLst/>
          </a:prstGeom>
          <a:noFill/>
        </p:spPr>
        <p:txBody>
          <a:bodyPr wrap="none" lIns="91440" tIns="45720" rIns="91440" bIns="45720">
            <a:spAutoFit/>
          </a:bodyPr>
          <a:lstStyle/>
          <a:p>
            <a:pPr algn="ctr"/>
            <a:r>
              <a:rPr lang="ru-RU"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Действия </a:t>
            </a:r>
          </a:p>
          <a:p>
            <a:pPr algn="ctr"/>
            <a:r>
              <a:rPr lang="ru-RU"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с Числовыми</a:t>
            </a:r>
          </a:p>
          <a:p>
            <a:pPr algn="ctr"/>
            <a:r>
              <a:rPr lang="ru-RU"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карточками и</a:t>
            </a:r>
          </a:p>
          <a:p>
            <a:pPr algn="ctr"/>
            <a:r>
              <a:rPr lang="ru-RU"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цифрами</a:t>
            </a:r>
            <a:endParaRPr lang="ru-RU" sz="2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0" name="Прямоугольник 19"/>
          <p:cNvSpPr/>
          <p:nvPr/>
        </p:nvSpPr>
        <p:spPr>
          <a:xfrm rot="3810280">
            <a:off x="4252791" y="5421291"/>
            <a:ext cx="2252540" cy="830997"/>
          </a:xfrm>
          <a:prstGeom prst="rect">
            <a:avLst/>
          </a:prstGeom>
          <a:noFill/>
        </p:spPr>
        <p:txBody>
          <a:bodyPr wrap="none" lIns="91440" tIns="45720" rIns="91440" bIns="45720">
            <a:spAutoFit/>
          </a:bodyPr>
          <a:lstStyle/>
          <a:p>
            <a:pPr algn="ctr"/>
            <a:r>
              <a:rPr lang="ru-RU" sz="2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Дидактические</a:t>
            </a:r>
          </a:p>
          <a:p>
            <a:pPr algn="ctr"/>
            <a:r>
              <a:rPr lang="ru-RU" sz="2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игры</a:t>
            </a:r>
            <a:endParaRPr lang="ru-RU" sz="2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1" name="Прямоугольник 20"/>
          <p:cNvSpPr/>
          <p:nvPr/>
        </p:nvSpPr>
        <p:spPr>
          <a:xfrm rot="20167458">
            <a:off x="5481161" y="751930"/>
            <a:ext cx="2427268" cy="584775"/>
          </a:xfrm>
          <a:prstGeom prst="rect">
            <a:avLst/>
          </a:prstGeom>
          <a:noFill/>
        </p:spPr>
        <p:txBody>
          <a:bodyPr wrap="none" lIns="91440" tIns="45720" rIns="91440" bIns="45720">
            <a:spAutoFit/>
          </a:bodyPr>
          <a:lstStyle/>
          <a:p>
            <a:pPr algn="ctr"/>
            <a:r>
              <a:rPr lang="ru-RU" sz="32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Упражнения</a:t>
            </a:r>
            <a:endParaRPr lang="ru-RU" sz="32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pic>
        <p:nvPicPr>
          <p:cNvPr id="2" name="Рисунок 1" descr="J:\Педсовет по математике\Паровозик из ромашково\imgpreview15.jpeg"/>
          <p:cNvPicPr/>
          <p:nvPr/>
        </p:nvPicPr>
        <p:blipFill>
          <a:blip r:embed="rId3" cstate="print"/>
          <a:srcRect l="6759" t="9470" r="6648" b="12121"/>
          <a:stretch>
            <a:fillRect/>
          </a:stretch>
        </p:blipFill>
        <p:spPr bwMode="auto">
          <a:xfrm>
            <a:off x="3385030" y="142852"/>
            <a:ext cx="1978283" cy="1857364"/>
          </a:xfrm>
          <a:prstGeom prst="ellipse">
            <a:avLst/>
          </a:prstGeom>
          <a:ln w="76200" cap="rnd">
            <a:solidFill>
              <a:schemeClr val="accent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ustDataLst>
      <p:tags r:id="rId1"/>
    </p:custDataLst>
    <p:extLst>
      <p:ext uri="{BB962C8B-B14F-4D97-AF65-F5344CB8AC3E}">
        <p14:creationId xmlns:p14="http://schemas.microsoft.com/office/powerpoint/2010/main" val="1542602824"/>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5" presetClass="entr" presetSubtype="1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checkerboard(across)">
                                      <p:cBhvr>
                                        <p:cTn id="13" dur="500"/>
                                        <p:tgtEl>
                                          <p:spTgt spid="12"/>
                                        </p:tgtEl>
                                      </p:cBhvr>
                                    </p:animEffect>
                                  </p:childTnLst>
                                </p:cTn>
                              </p:par>
                              <p:par>
                                <p:cTn id="14" presetID="35"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2000"/>
                                        <p:tgtEl>
                                          <p:spTgt spid="3"/>
                                        </p:tgtEl>
                                      </p:cBhvr>
                                    </p:animEffect>
                                    <p:anim calcmode="lin" valueType="num">
                                      <p:cBhvr>
                                        <p:cTn id="17" dur="2000" fill="hold"/>
                                        <p:tgtEl>
                                          <p:spTgt spid="3"/>
                                        </p:tgtEl>
                                        <p:attrNameLst>
                                          <p:attrName>style.rotation</p:attrName>
                                        </p:attrNameLst>
                                      </p:cBhvr>
                                      <p:tavLst>
                                        <p:tav tm="0">
                                          <p:val>
                                            <p:fltVal val="720"/>
                                          </p:val>
                                        </p:tav>
                                        <p:tav tm="100000">
                                          <p:val>
                                            <p:fltVal val="0"/>
                                          </p:val>
                                        </p:tav>
                                      </p:tavLst>
                                    </p:anim>
                                    <p:anim calcmode="lin" valueType="num">
                                      <p:cBhvr>
                                        <p:cTn id="18" dur="2000" fill="hold"/>
                                        <p:tgtEl>
                                          <p:spTgt spid="3"/>
                                        </p:tgtEl>
                                        <p:attrNameLst>
                                          <p:attrName>ppt_h</p:attrName>
                                        </p:attrNameLst>
                                      </p:cBhvr>
                                      <p:tavLst>
                                        <p:tav tm="0">
                                          <p:val>
                                            <p:fltVal val="0"/>
                                          </p:val>
                                        </p:tav>
                                        <p:tav tm="100000">
                                          <p:val>
                                            <p:strVal val="#ppt_h"/>
                                          </p:val>
                                        </p:tav>
                                      </p:tavLst>
                                    </p:anim>
                                    <p:anim calcmode="lin" valueType="num">
                                      <p:cBhvr>
                                        <p:cTn id="19" dur="2000" fill="hold"/>
                                        <p:tgtEl>
                                          <p:spTgt spid="3"/>
                                        </p:tgtEl>
                                        <p:attrNameLst>
                                          <p:attrName>ppt_w</p:attrName>
                                        </p:attrNameLst>
                                      </p:cBhvr>
                                      <p:tavLst>
                                        <p:tav tm="0">
                                          <p:val>
                                            <p:fltVal val="0"/>
                                          </p:val>
                                        </p:tav>
                                        <p:tav tm="100000">
                                          <p:val>
                                            <p:strVal val="#ppt_w"/>
                                          </p:val>
                                        </p:tav>
                                      </p:tavLst>
                                    </p:anim>
                                  </p:childTnLst>
                                </p:cTn>
                              </p:par>
                              <p:par>
                                <p:cTn id="20" presetID="6" presetClass="entr" presetSubtype="16"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par>
                                <p:cTn id="23" presetID="8" presetClass="entr" presetSubtype="16"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diamond(in)">
                                      <p:cBhvr>
                                        <p:cTn id="25" dur="2000"/>
                                        <p:tgtEl>
                                          <p:spTgt spid="7"/>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ox(in)">
                                      <p:cBhvr>
                                        <p:cTn id="28" dur="2000"/>
                                        <p:tgtEl>
                                          <p:spTgt spid="8"/>
                                        </p:tgtEl>
                                      </p:cBhvr>
                                    </p:animEffect>
                                  </p:childTnLst>
                                </p:cTn>
                              </p:par>
                              <p:par>
                                <p:cTn id="29" presetID="35"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2000"/>
                                        <p:tgtEl>
                                          <p:spTgt spid="9"/>
                                        </p:tgtEl>
                                      </p:cBhvr>
                                    </p:animEffect>
                                    <p:anim calcmode="lin" valueType="num">
                                      <p:cBhvr>
                                        <p:cTn id="32" dur="2000" fill="hold"/>
                                        <p:tgtEl>
                                          <p:spTgt spid="9"/>
                                        </p:tgtEl>
                                        <p:attrNameLst>
                                          <p:attrName>style.rotation</p:attrName>
                                        </p:attrNameLst>
                                      </p:cBhvr>
                                      <p:tavLst>
                                        <p:tav tm="0">
                                          <p:val>
                                            <p:fltVal val="720"/>
                                          </p:val>
                                        </p:tav>
                                        <p:tav tm="100000">
                                          <p:val>
                                            <p:fltVal val="0"/>
                                          </p:val>
                                        </p:tav>
                                      </p:tavLst>
                                    </p:anim>
                                    <p:anim calcmode="lin" valueType="num">
                                      <p:cBhvr>
                                        <p:cTn id="33" dur="2000" fill="hold"/>
                                        <p:tgtEl>
                                          <p:spTgt spid="9"/>
                                        </p:tgtEl>
                                        <p:attrNameLst>
                                          <p:attrName>ppt_h</p:attrName>
                                        </p:attrNameLst>
                                      </p:cBhvr>
                                      <p:tavLst>
                                        <p:tav tm="0">
                                          <p:val>
                                            <p:fltVal val="0"/>
                                          </p:val>
                                        </p:tav>
                                        <p:tav tm="100000">
                                          <p:val>
                                            <p:strVal val="#ppt_h"/>
                                          </p:val>
                                        </p:tav>
                                      </p:tavLst>
                                    </p:anim>
                                    <p:anim calcmode="lin" valueType="num">
                                      <p:cBhvr>
                                        <p:cTn id="34" dur="2000" fill="hold"/>
                                        <p:tgtEl>
                                          <p:spTgt spid="9"/>
                                        </p:tgtEl>
                                        <p:attrNameLst>
                                          <p:attrName>ppt_w</p:attrName>
                                        </p:attrNameLst>
                                      </p:cBhvr>
                                      <p:tavLst>
                                        <p:tav tm="0">
                                          <p:val>
                                            <p:fltVal val="0"/>
                                          </p:val>
                                        </p:tav>
                                        <p:tav tm="100000">
                                          <p:val>
                                            <p:strVal val="#ppt_w"/>
                                          </p:val>
                                        </p:tav>
                                      </p:tavLst>
                                    </p:anim>
                                  </p:childTnLst>
                                </p:cTn>
                              </p:par>
                              <p:par>
                                <p:cTn id="35" presetID="6" presetClass="entr" presetSubtype="16"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circle(in)">
                                      <p:cBhvr>
                                        <p:cTn id="37" dur="2000"/>
                                        <p:tgtEl>
                                          <p:spTgt spid="11"/>
                                        </p:tgtEl>
                                      </p:cBhvr>
                                    </p:animEffect>
                                  </p:childTnLst>
                                </p:cTn>
                              </p:par>
                              <p:par>
                                <p:cTn id="38" presetID="8" presetClass="entr" presetSubtype="16"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diamond(in)">
                                      <p:cBhvr>
                                        <p:cTn id="40" dur="2000"/>
                                        <p:tgtEl>
                                          <p:spTgt spid="6"/>
                                        </p:tgtEl>
                                      </p:cBhvr>
                                    </p:animEffect>
                                  </p:childTnLst>
                                </p:cTn>
                              </p:par>
                              <p:par>
                                <p:cTn id="41" presetID="4" presetClass="entr" presetSubtype="16"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box(in)">
                                      <p:cBhvr>
                                        <p:cTn id="43" dur="20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55" presetClass="entr" presetSubtype="0"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p:cTn id="48" dur="1000" fill="hold"/>
                                        <p:tgtEl>
                                          <p:spTgt spid="13"/>
                                        </p:tgtEl>
                                        <p:attrNameLst>
                                          <p:attrName>ppt_w</p:attrName>
                                        </p:attrNameLst>
                                      </p:cBhvr>
                                      <p:tavLst>
                                        <p:tav tm="0">
                                          <p:val>
                                            <p:strVal val="#ppt_w*0.70"/>
                                          </p:val>
                                        </p:tav>
                                        <p:tav tm="100000">
                                          <p:val>
                                            <p:strVal val="#ppt_w"/>
                                          </p:val>
                                        </p:tav>
                                      </p:tavLst>
                                    </p:anim>
                                    <p:anim calcmode="lin" valueType="num">
                                      <p:cBhvr>
                                        <p:cTn id="49" dur="1000" fill="hold"/>
                                        <p:tgtEl>
                                          <p:spTgt spid="13"/>
                                        </p:tgtEl>
                                        <p:attrNameLst>
                                          <p:attrName>ppt_h</p:attrName>
                                        </p:attrNameLst>
                                      </p:cBhvr>
                                      <p:tavLst>
                                        <p:tav tm="0">
                                          <p:val>
                                            <p:strVal val="#ppt_h"/>
                                          </p:val>
                                        </p:tav>
                                        <p:tav tm="100000">
                                          <p:val>
                                            <p:strVal val="#ppt_h"/>
                                          </p:val>
                                        </p:tav>
                                      </p:tavLst>
                                    </p:anim>
                                    <p:animEffect transition="in" filter="fade">
                                      <p:cBhvr>
                                        <p:cTn id="50" dur="10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55" presetClass="entr" presetSubtype="0"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p:cTn id="55" dur="1000" fill="hold"/>
                                        <p:tgtEl>
                                          <p:spTgt spid="14"/>
                                        </p:tgtEl>
                                        <p:attrNameLst>
                                          <p:attrName>ppt_w</p:attrName>
                                        </p:attrNameLst>
                                      </p:cBhvr>
                                      <p:tavLst>
                                        <p:tav tm="0">
                                          <p:val>
                                            <p:strVal val="#ppt_w*0.70"/>
                                          </p:val>
                                        </p:tav>
                                        <p:tav tm="100000">
                                          <p:val>
                                            <p:strVal val="#ppt_w"/>
                                          </p:val>
                                        </p:tav>
                                      </p:tavLst>
                                    </p:anim>
                                    <p:anim calcmode="lin" valueType="num">
                                      <p:cBhvr>
                                        <p:cTn id="56" dur="1000" fill="hold"/>
                                        <p:tgtEl>
                                          <p:spTgt spid="14"/>
                                        </p:tgtEl>
                                        <p:attrNameLst>
                                          <p:attrName>ppt_h</p:attrName>
                                        </p:attrNameLst>
                                      </p:cBhvr>
                                      <p:tavLst>
                                        <p:tav tm="0">
                                          <p:val>
                                            <p:strVal val="#ppt_h"/>
                                          </p:val>
                                        </p:tav>
                                        <p:tav tm="100000">
                                          <p:val>
                                            <p:strVal val="#ppt_h"/>
                                          </p:val>
                                        </p:tav>
                                      </p:tavLst>
                                    </p:anim>
                                    <p:animEffect transition="in" filter="fade">
                                      <p:cBhvr>
                                        <p:cTn id="57" dur="10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55" presetClass="entr" presetSubtype="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 calcmode="lin" valueType="num">
                                      <p:cBhvr>
                                        <p:cTn id="62" dur="1000" fill="hold"/>
                                        <p:tgtEl>
                                          <p:spTgt spid="15"/>
                                        </p:tgtEl>
                                        <p:attrNameLst>
                                          <p:attrName>ppt_w</p:attrName>
                                        </p:attrNameLst>
                                      </p:cBhvr>
                                      <p:tavLst>
                                        <p:tav tm="0">
                                          <p:val>
                                            <p:strVal val="#ppt_w*0.70"/>
                                          </p:val>
                                        </p:tav>
                                        <p:tav tm="100000">
                                          <p:val>
                                            <p:strVal val="#ppt_w"/>
                                          </p:val>
                                        </p:tav>
                                      </p:tavLst>
                                    </p:anim>
                                    <p:anim calcmode="lin" valueType="num">
                                      <p:cBhvr>
                                        <p:cTn id="63" dur="1000" fill="hold"/>
                                        <p:tgtEl>
                                          <p:spTgt spid="15"/>
                                        </p:tgtEl>
                                        <p:attrNameLst>
                                          <p:attrName>ppt_h</p:attrName>
                                        </p:attrNameLst>
                                      </p:cBhvr>
                                      <p:tavLst>
                                        <p:tav tm="0">
                                          <p:val>
                                            <p:strVal val="#ppt_h"/>
                                          </p:val>
                                        </p:tav>
                                        <p:tav tm="100000">
                                          <p:val>
                                            <p:strVal val="#ppt_h"/>
                                          </p:val>
                                        </p:tav>
                                      </p:tavLst>
                                    </p:anim>
                                    <p:animEffect transition="in" filter="fade">
                                      <p:cBhvr>
                                        <p:cTn id="64" dur="1000"/>
                                        <p:tgtEl>
                                          <p:spTgt spid="15"/>
                                        </p:tgtEl>
                                      </p:cBhvr>
                                    </p:animEffect>
                                  </p:childTnLst>
                                </p:cTn>
                              </p:par>
                            </p:childTnLst>
                          </p:cTn>
                        </p:par>
                      </p:childTnLst>
                    </p:cTn>
                  </p:par>
                  <p:par>
                    <p:cTn id="65" fill="hold">
                      <p:stCondLst>
                        <p:cond delay="indefinite"/>
                      </p:stCondLst>
                      <p:childTnLst>
                        <p:par>
                          <p:cTn id="66" fill="hold">
                            <p:stCondLst>
                              <p:cond delay="0"/>
                            </p:stCondLst>
                            <p:childTnLst>
                              <p:par>
                                <p:cTn id="67" presetID="55" presetClass="entr" presetSubtype="0"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 calcmode="lin" valueType="num">
                                      <p:cBhvr>
                                        <p:cTn id="69" dur="1000" fill="hold"/>
                                        <p:tgtEl>
                                          <p:spTgt spid="16"/>
                                        </p:tgtEl>
                                        <p:attrNameLst>
                                          <p:attrName>ppt_w</p:attrName>
                                        </p:attrNameLst>
                                      </p:cBhvr>
                                      <p:tavLst>
                                        <p:tav tm="0">
                                          <p:val>
                                            <p:strVal val="#ppt_w*0.70"/>
                                          </p:val>
                                        </p:tav>
                                        <p:tav tm="100000">
                                          <p:val>
                                            <p:strVal val="#ppt_w"/>
                                          </p:val>
                                        </p:tav>
                                      </p:tavLst>
                                    </p:anim>
                                    <p:anim calcmode="lin" valueType="num">
                                      <p:cBhvr>
                                        <p:cTn id="70" dur="1000" fill="hold"/>
                                        <p:tgtEl>
                                          <p:spTgt spid="16"/>
                                        </p:tgtEl>
                                        <p:attrNameLst>
                                          <p:attrName>ppt_h</p:attrName>
                                        </p:attrNameLst>
                                      </p:cBhvr>
                                      <p:tavLst>
                                        <p:tav tm="0">
                                          <p:val>
                                            <p:strVal val="#ppt_h"/>
                                          </p:val>
                                        </p:tav>
                                        <p:tav tm="100000">
                                          <p:val>
                                            <p:strVal val="#ppt_h"/>
                                          </p:val>
                                        </p:tav>
                                      </p:tavLst>
                                    </p:anim>
                                    <p:animEffect transition="in" filter="fade">
                                      <p:cBhvr>
                                        <p:cTn id="71" dur="1000"/>
                                        <p:tgtEl>
                                          <p:spTgt spid="16"/>
                                        </p:tgtEl>
                                      </p:cBhvr>
                                    </p:animEffect>
                                  </p:childTnLst>
                                </p:cTn>
                              </p:par>
                            </p:childTnLst>
                          </p:cTn>
                        </p:par>
                      </p:childTnLst>
                    </p:cTn>
                  </p:par>
                  <p:par>
                    <p:cTn id="72" fill="hold">
                      <p:stCondLst>
                        <p:cond delay="indefinite"/>
                      </p:stCondLst>
                      <p:childTnLst>
                        <p:par>
                          <p:cTn id="73" fill="hold">
                            <p:stCondLst>
                              <p:cond delay="0"/>
                            </p:stCondLst>
                            <p:childTnLst>
                              <p:par>
                                <p:cTn id="74" presetID="55" presetClass="entr" presetSubtype="0" fill="hold" grpId="0" nodeType="clickEffect">
                                  <p:stCondLst>
                                    <p:cond delay="0"/>
                                  </p:stCondLst>
                                  <p:childTnLst>
                                    <p:set>
                                      <p:cBhvr>
                                        <p:cTn id="75" dur="1" fill="hold">
                                          <p:stCondLst>
                                            <p:cond delay="0"/>
                                          </p:stCondLst>
                                        </p:cTn>
                                        <p:tgtEl>
                                          <p:spTgt spid="20"/>
                                        </p:tgtEl>
                                        <p:attrNameLst>
                                          <p:attrName>style.visibility</p:attrName>
                                        </p:attrNameLst>
                                      </p:cBhvr>
                                      <p:to>
                                        <p:strVal val="visible"/>
                                      </p:to>
                                    </p:set>
                                    <p:anim calcmode="lin" valueType="num">
                                      <p:cBhvr>
                                        <p:cTn id="76" dur="1000" fill="hold"/>
                                        <p:tgtEl>
                                          <p:spTgt spid="20"/>
                                        </p:tgtEl>
                                        <p:attrNameLst>
                                          <p:attrName>ppt_w</p:attrName>
                                        </p:attrNameLst>
                                      </p:cBhvr>
                                      <p:tavLst>
                                        <p:tav tm="0">
                                          <p:val>
                                            <p:strVal val="#ppt_w*0.70"/>
                                          </p:val>
                                        </p:tav>
                                        <p:tav tm="100000">
                                          <p:val>
                                            <p:strVal val="#ppt_w"/>
                                          </p:val>
                                        </p:tav>
                                      </p:tavLst>
                                    </p:anim>
                                    <p:anim calcmode="lin" valueType="num">
                                      <p:cBhvr>
                                        <p:cTn id="77" dur="1000" fill="hold"/>
                                        <p:tgtEl>
                                          <p:spTgt spid="20"/>
                                        </p:tgtEl>
                                        <p:attrNameLst>
                                          <p:attrName>ppt_h</p:attrName>
                                        </p:attrNameLst>
                                      </p:cBhvr>
                                      <p:tavLst>
                                        <p:tav tm="0">
                                          <p:val>
                                            <p:strVal val="#ppt_h"/>
                                          </p:val>
                                        </p:tav>
                                        <p:tav tm="100000">
                                          <p:val>
                                            <p:strVal val="#ppt_h"/>
                                          </p:val>
                                        </p:tav>
                                      </p:tavLst>
                                    </p:anim>
                                    <p:animEffect transition="in" filter="fade">
                                      <p:cBhvr>
                                        <p:cTn id="78" dur="1000"/>
                                        <p:tgtEl>
                                          <p:spTgt spid="20"/>
                                        </p:tgtEl>
                                      </p:cBhvr>
                                    </p:animEffect>
                                  </p:childTnLst>
                                </p:cTn>
                              </p:par>
                            </p:childTnLst>
                          </p:cTn>
                        </p:par>
                      </p:childTnLst>
                    </p:cTn>
                  </p:par>
                  <p:par>
                    <p:cTn id="79" fill="hold">
                      <p:stCondLst>
                        <p:cond delay="indefinite"/>
                      </p:stCondLst>
                      <p:childTnLst>
                        <p:par>
                          <p:cTn id="80" fill="hold">
                            <p:stCondLst>
                              <p:cond delay="0"/>
                            </p:stCondLst>
                            <p:childTnLst>
                              <p:par>
                                <p:cTn id="81" presetID="55" presetClass="entr" presetSubtype="0" fill="hold" grpId="0" nodeType="clickEffect">
                                  <p:stCondLst>
                                    <p:cond delay="0"/>
                                  </p:stCondLst>
                                  <p:childTnLst>
                                    <p:set>
                                      <p:cBhvr>
                                        <p:cTn id="82" dur="1" fill="hold">
                                          <p:stCondLst>
                                            <p:cond delay="0"/>
                                          </p:stCondLst>
                                        </p:cTn>
                                        <p:tgtEl>
                                          <p:spTgt spid="17"/>
                                        </p:tgtEl>
                                        <p:attrNameLst>
                                          <p:attrName>style.visibility</p:attrName>
                                        </p:attrNameLst>
                                      </p:cBhvr>
                                      <p:to>
                                        <p:strVal val="visible"/>
                                      </p:to>
                                    </p:set>
                                    <p:anim calcmode="lin" valueType="num">
                                      <p:cBhvr>
                                        <p:cTn id="83" dur="1000" fill="hold"/>
                                        <p:tgtEl>
                                          <p:spTgt spid="17"/>
                                        </p:tgtEl>
                                        <p:attrNameLst>
                                          <p:attrName>ppt_w</p:attrName>
                                        </p:attrNameLst>
                                      </p:cBhvr>
                                      <p:tavLst>
                                        <p:tav tm="0">
                                          <p:val>
                                            <p:strVal val="#ppt_w*0.70"/>
                                          </p:val>
                                        </p:tav>
                                        <p:tav tm="100000">
                                          <p:val>
                                            <p:strVal val="#ppt_w"/>
                                          </p:val>
                                        </p:tav>
                                      </p:tavLst>
                                    </p:anim>
                                    <p:anim calcmode="lin" valueType="num">
                                      <p:cBhvr>
                                        <p:cTn id="84" dur="1000" fill="hold"/>
                                        <p:tgtEl>
                                          <p:spTgt spid="17"/>
                                        </p:tgtEl>
                                        <p:attrNameLst>
                                          <p:attrName>ppt_h</p:attrName>
                                        </p:attrNameLst>
                                      </p:cBhvr>
                                      <p:tavLst>
                                        <p:tav tm="0">
                                          <p:val>
                                            <p:strVal val="#ppt_h"/>
                                          </p:val>
                                        </p:tav>
                                        <p:tav tm="100000">
                                          <p:val>
                                            <p:strVal val="#ppt_h"/>
                                          </p:val>
                                        </p:tav>
                                      </p:tavLst>
                                    </p:anim>
                                    <p:animEffect transition="in" filter="fade">
                                      <p:cBhvr>
                                        <p:cTn id="85" dur="1000"/>
                                        <p:tgtEl>
                                          <p:spTgt spid="17"/>
                                        </p:tgtEl>
                                      </p:cBhvr>
                                    </p:animEffect>
                                  </p:childTnLst>
                                </p:cTn>
                              </p:par>
                            </p:childTnLst>
                          </p:cTn>
                        </p:par>
                      </p:childTnLst>
                    </p:cTn>
                  </p:par>
                  <p:par>
                    <p:cTn id="86" fill="hold">
                      <p:stCondLst>
                        <p:cond delay="indefinite"/>
                      </p:stCondLst>
                      <p:childTnLst>
                        <p:par>
                          <p:cTn id="87" fill="hold">
                            <p:stCondLst>
                              <p:cond delay="0"/>
                            </p:stCondLst>
                            <p:childTnLst>
                              <p:par>
                                <p:cTn id="88" presetID="55" presetClass="entr" presetSubtype="0" fill="hold" grpId="0" nodeType="clickEffect">
                                  <p:stCondLst>
                                    <p:cond delay="0"/>
                                  </p:stCondLst>
                                  <p:childTnLst>
                                    <p:set>
                                      <p:cBhvr>
                                        <p:cTn id="89" dur="1" fill="hold">
                                          <p:stCondLst>
                                            <p:cond delay="0"/>
                                          </p:stCondLst>
                                        </p:cTn>
                                        <p:tgtEl>
                                          <p:spTgt spid="18"/>
                                        </p:tgtEl>
                                        <p:attrNameLst>
                                          <p:attrName>style.visibility</p:attrName>
                                        </p:attrNameLst>
                                      </p:cBhvr>
                                      <p:to>
                                        <p:strVal val="visible"/>
                                      </p:to>
                                    </p:set>
                                    <p:anim calcmode="lin" valueType="num">
                                      <p:cBhvr>
                                        <p:cTn id="90" dur="1000" fill="hold"/>
                                        <p:tgtEl>
                                          <p:spTgt spid="18"/>
                                        </p:tgtEl>
                                        <p:attrNameLst>
                                          <p:attrName>ppt_w</p:attrName>
                                        </p:attrNameLst>
                                      </p:cBhvr>
                                      <p:tavLst>
                                        <p:tav tm="0">
                                          <p:val>
                                            <p:strVal val="#ppt_w*0.70"/>
                                          </p:val>
                                        </p:tav>
                                        <p:tav tm="100000">
                                          <p:val>
                                            <p:strVal val="#ppt_w"/>
                                          </p:val>
                                        </p:tav>
                                      </p:tavLst>
                                    </p:anim>
                                    <p:anim calcmode="lin" valueType="num">
                                      <p:cBhvr>
                                        <p:cTn id="91" dur="1000" fill="hold"/>
                                        <p:tgtEl>
                                          <p:spTgt spid="18"/>
                                        </p:tgtEl>
                                        <p:attrNameLst>
                                          <p:attrName>ppt_h</p:attrName>
                                        </p:attrNameLst>
                                      </p:cBhvr>
                                      <p:tavLst>
                                        <p:tav tm="0">
                                          <p:val>
                                            <p:strVal val="#ppt_h"/>
                                          </p:val>
                                        </p:tav>
                                        <p:tav tm="100000">
                                          <p:val>
                                            <p:strVal val="#ppt_h"/>
                                          </p:val>
                                        </p:tav>
                                      </p:tavLst>
                                    </p:anim>
                                    <p:animEffect transition="in" filter="fade">
                                      <p:cBhvr>
                                        <p:cTn id="92" dur="1000"/>
                                        <p:tgtEl>
                                          <p:spTgt spid="18"/>
                                        </p:tgtEl>
                                      </p:cBhvr>
                                    </p:animEffect>
                                  </p:childTnLst>
                                </p:cTn>
                              </p:par>
                            </p:childTnLst>
                          </p:cTn>
                        </p:par>
                      </p:childTnLst>
                    </p:cTn>
                  </p:par>
                  <p:par>
                    <p:cTn id="93" fill="hold">
                      <p:stCondLst>
                        <p:cond delay="indefinite"/>
                      </p:stCondLst>
                      <p:childTnLst>
                        <p:par>
                          <p:cTn id="94" fill="hold">
                            <p:stCondLst>
                              <p:cond delay="0"/>
                            </p:stCondLst>
                            <p:childTnLst>
                              <p:par>
                                <p:cTn id="95" presetID="55" presetClass="entr" presetSubtype="0" fill="hold" grpId="0" nodeType="clickEffect">
                                  <p:stCondLst>
                                    <p:cond delay="0"/>
                                  </p:stCondLst>
                                  <p:childTnLst>
                                    <p:set>
                                      <p:cBhvr>
                                        <p:cTn id="96" dur="1" fill="hold">
                                          <p:stCondLst>
                                            <p:cond delay="0"/>
                                          </p:stCondLst>
                                        </p:cTn>
                                        <p:tgtEl>
                                          <p:spTgt spid="21"/>
                                        </p:tgtEl>
                                        <p:attrNameLst>
                                          <p:attrName>style.visibility</p:attrName>
                                        </p:attrNameLst>
                                      </p:cBhvr>
                                      <p:to>
                                        <p:strVal val="visible"/>
                                      </p:to>
                                    </p:set>
                                    <p:anim calcmode="lin" valueType="num">
                                      <p:cBhvr>
                                        <p:cTn id="97" dur="1000" fill="hold"/>
                                        <p:tgtEl>
                                          <p:spTgt spid="21"/>
                                        </p:tgtEl>
                                        <p:attrNameLst>
                                          <p:attrName>ppt_w</p:attrName>
                                        </p:attrNameLst>
                                      </p:cBhvr>
                                      <p:tavLst>
                                        <p:tav tm="0">
                                          <p:val>
                                            <p:strVal val="#ppt_w*0.70"/>
                                          </p:val>
                                        </p:tav>
                                        <p:tav tm="100000">
                                          <p:val>
                                            <p:strVal val="#ppt_w"/>
                                          </p:val>
                                        </p:tav>
                                      </p:tavLst>
                                    </p:anim>
                                    <p:anim calcmode="lin" valueType="num">
                                      <p:cBhvr>
                                        <p:cTn id="98" dur="1000" fill="hold"/>
                                        <p:tgtEl>
                                          <p:spTgt spid="21"/>
                                        </p:tgtEl>
                                        <p:attrNameLst>
                                          <p:attrName>ppt_h</p:attrName>
                                        </p:attrNameLst>
                                      </p:cBhvr>
                                      <p:tavLst>
                                        <p:tav tm="0">
                                          <p:val>
                                            <p:strVal val="#ppt_h"/>
                                          </p:val>
                                        </p:tav>
                                        <p:tav tm="100000">
                                          <p:val>
                                            <p:strVal val="#ppt_h"/>
                                          </p:val>
                                        </p:tav>
                                      </p:tavLst>
                                    </p:anim>
                                    <p:animEffect transition="in" filter="fade">
                                      <p:cBhvr>
                                        <p:cTn id="99"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P spid="9" grpId="0" animBg="1"/>
      <p:bldP spid="10" grpId="0" animBg="1"/>
      <p:bldP spid="11" grpId="0" animBg="1"/>
      <p:bldP spid="6" grpId="0" animBg="1"/>
      <p:bldP spid="5" grpId="0" animBg="1"/>
      <p:bldP spid="12" grpId="0"/>
      <p:bldP spid="13" grpId="0"/>
      <p:bldP spid="14" grpId="0"/>
      <p:bldP spid="15" grpId="0"/>
      <p:bldP spid="16" grpId="0"/>
      <p:bldP spid="17" grpId="0"/>
      <p:bldP spid="18" grpId="0"/>
      <p:bldP spid="20"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роза\Desktop\Новая папка\DSC_057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3805222"/>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b="6250"/>
          <a:stretch>
            <a:fillRect/>
          </a:stretch>
        </p:blipFill>
        <p:spPr bwMode="auto">
          <a:xfrm>
            <a:off x="0" y="0"/>
            <a:ext cx="9144000" cy="6858000"/>
          </a:xfrm>
          <a:prstGeom prst="rect">
            <a:avLst/>
          </a:prstGeom>
          <a:noFill/>
          <a:ln w="9525">
            <a:noFill/>
            <a:miter lim="800000"/>
            <a:headEnd/>
            <a:tailEnd/>
          </a:ln>
          <a:effectLst/>
        </p:spPr>
      </p:pic>
      <p:sp>
        <p:nvSpPr>
          <p:cNvPr id="4" name="Прямоугольник 3"/>
          <p:cNvSpPr/>
          <p:nvPr/>
        </p:nvSpPr>
        <p:spPr>
          <a:xfrm>
            <a:off x="2461831" y="928671"/>
            <a:ext cx="4615994" cy="4370427"/>
          </a:xfrm>
          <a:prstGeom prst="rect">
            <a:avLst/>
          </a:prstGeom>
        </p:spPr>
        <p:txBody>
          <a:bodyPr wrap="square">
            <a:spAutoFit/>
          </a:bodyPr>
          <a:lstStyle/>
          <a:p>
            <a:pPr algn="ctr"/>
            <a:r>
              <a:rPr lang="ru-RU" sz="3600" b="1" dirty="0" smtClean="0">
                <a:solidFill>
                  <a:srgbClr val="7030A0"/>
                </a:solidFill>
                <a:latin typeface="Times New Roman" pitchFamily="18" charset="0"/>
                <a:cs typeface="Times New Roman" pitchFamily="18" charset="0"/>
              </a:rPr>
              <a:t>Хочу напомнить вам древнюю пословицу:</a:t>
            </a:r>
            <a:endParaRPr lang="ru-RU" sz="1200" b="1" dirty="0" smtClean="0">
              <a:solidFill>
                <a:srgbClr val="7030A0"/>
              </a:solidFill>
              <a:latin typeface="Times New Roman" pitchFamily="18" charset="0"/>
              <a:cs typeface="Times New Roman" pitchFamily="18" charset="0"/>
            </a:endParaRPr>
          </a:p>
          <a:p>
            <a:pPr algn="ctr"/>
            <a:r>
              <a:rPr lang="ru-RU" sz="3600" dirty="0" smtClean="0">
                <a:solidFill>
                  <a:srgbClr val="7030A0"/>
                </a:solidFill>
                <a:latin typeface="Times New Roman" pitchFamily="18" charset="0"/>
                <a:cs typeface="Times New Roman" pitchFamily="18" charset="0"/>
              </a:rPr>
              <a:t> </a:t>
            </a:r>
            <a:r>
              <a:rPr lang="ru-RU" sz="3400" b="1" dirty="0" smtClean="0">
                <a:solidFill>
                  <a:srgbClr val="0033CC"/>
                </a:solidFill>
                <a:latin typeface="Times New Roman" pitchFamily="18" charset="0"/>
                <a:cs typeface="Times New Roman" pitchFamily="18" charset="0"/>
              </a:rPr>
              <a:t>«Я слышу – и я забываю, </a:t>
            </a:r>
          </a:p>
          <a:p>
            <a:pPr algn="ctr"/>
            <a:r>
              <a:rPr lang="ru-RU" sz="3400" b="1" dirty="0" smtClean="0">
                <a:solidFill>
                  <a:srgbClr val="0033CC"/>
                </a:solidFill>
                <a:latin typeface="Times New Roman" pitchFamily="18" charset="0"/>
                <a:cs typeface="Times New Roman" pitchFamily="18" charset="0"/>
              </a:rPr>
              <a:t>я вижу – и я запоминаю, </a:t>
            </a:r>
          </a:p>
          <a:p>
            <a:pPr algn="ctr"/>
            <a:r>
              <a:rPr lang="ru-RU" sz="3400" b="1" dirty="0" smtClean="0">
                <a:solidFill>
                  <a:srgbClr val="0033CC"/>
                </a:solidFill>
                <a:latin typeface="Times New Roman" pitchFamily="18" charset="0"/>
                <a:cs typeface="Times New Roman" pitchFamily="18" charset="0"/>
              </a:rPr>
              <a:t>я делаю – и я понимаю». </a:t>
            </a:r>
            <a:endParaRPr lang="ru-RU" sz="3400" b="1" dirty="0">
              <a:solidFill>
                <a:srgbClr val="0033CC"/>
              </a:solidFill>
              <a:latin typeface="Times New Roman" pitchFamily="18" charset="0"/>
              <a:cs typeface="Times New Roman" pitchFamily="18" charset="0"/>
            </a:endParaRPr>
          </a:p>
        </p:txBody>
      </p:sp>
    </p:spTree>
    <p:extLst>
      <p:ext uri="{BB962C8B-B14F-4D97-AF65-F5344CB8AC3E}">
        <p14:creationId xmlns:p14="http://schemas.microsoft.com/office/powerpoint/2010/main" val="3248975807"/>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b="6250"/>
          <a:stretch>
            <a:fillRect/>
          </a:stretch>
        </p:blipFill>
        <p:spPr bwMode="auto">
          <a:xfrm>
            <a:off x="0" y="0"/>
            <a:ext cx="9144000" cy="6858000"/>
          </a:xfrm>
          <a:prstGeom prst="rect">
            <a:avLst/>
          </a:prstGeom>
          <a:noFill/>
          <a:ln w="9525">
            <a:noFill/>
            <a:miter lim="800000"/>
            <a:headEnd/>
            <a:tailEnd/>
          </a:ln>
          <a:effectLst/>
        </p:spPr>
      </p:pic>
      <p:sp>
        <p:nvSpPr>
          <p:cNvPr id="6145" name="Rectangle 1"/>
          <p:cNvSpPr>
            <a:spLocks noChangeArrowheads="1"/>
          </p:cNvSpPr>
          <p:nvPr/>
        </p:nvSpPr>
        <p:spPr bwMode="auto">
          <a:xfrm>
            <a:off x="2461831" y="545080"/>
            <a:ext cx="4550051" cy="51090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Мы определили мышление как наглядно-действенное,</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наглядно-образное.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 первые слова в этих понятиях – «наглядное».  </a:t>
            </a:r>
            <a:br>
              <a:rPr kumimoji="0" lang="ru-RU"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kumimoji="0" lang="ru-RU"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Воспитатель должен помнить, что наглядность – не самоцель, а средство обучения. Неудачно подобранный наглядный материал отвлекает внимание детей, мешает усвоению знаний. Правильно подобранный повышает эффективность обучения. </a:t>
            </a:r>
            <a:br>
              <a:rPr kumimoji="0" lang="ru-RU"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r>
            <a:b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638498227"/>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6145"/>
                                        </p:tgtEl>
                                        <p:attrNameLst>
                                          <p:attrName>style.visibility</p:attrName>
                                        </p:attrNameLst>
                                      </p:cBhvr>
                                      <p:to>
                                        <p:strVal val="visible"/>
                                      </p:to>
                                    </p:set>
                                    <p:anim calcmode="lin" valueType="num">
                                      <p:cBhvr>
                                        <p:cTn id="7" dur="1000" fill="hold"/>
                                        <p:tgtEl>
                                          <p:spTgt spid="6145"/>
                                        </p:tgtEl>
                                        <p:attrNameLst>
                                          <p:attrName>ppt_w</p:attrName>
                                        </p:attrNameLst>
                                      </p:cBhvr>
                                      <p:tavLst>
                                        <p:tav tm="0">
                                          <p:val>
                                            <p:strVal val="#ppt_w*0.70"/>
                                          </p:val>
                                        </p:tav>
                                        <p:tav tm="100000">
                                          <p:val>
                                            <p:strVal val="#ppt_w"/>
                                          </p:val>
                                        </p:tav>
                                      </p:tavLst>
                                    </p:anim>
                                    <p:anim calcmode="lin" valueType="num">
                                      <p:cBhvr>
                                        <p:cTn id="8" dur="1000" fill="hold"/>
                                        <p:tgtEl>
                                          <p:spTgt spid="6145"/>
                                        </p:tgtEl>
                                        <p:attrNameLst>
                                          <p:attrName>ppt_h</p:attrName>
                                        </p:attrNameLst>
                                      </p:cBhvr>
                                      <p:tavLst>
                                        <p:tav tm="0">
                                          <p:val>
                                            <p:strVal val="#ppt_h"/>
                                          </p:val>
                                        </p:tav>
                                        <p:tav tm="100000">
                                          <p:val>
                                            <p:strVal val="#ppt_h"/>
                                          </p:val>
                                        </p:tav>
                                      </p:tavLst>
                                    </p:anim>
                                    <p:animEffect transition="in" filter="fade">
                                      <p:cBhvr>
                                        <p:cTn id="9" dur="1000"/>
                                        <p:tgtEl>
                                          <p:spTgt spid="6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роза\Desktop\Новая папка\DSC_064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1136221"/>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Овал 11"/>
          <p:cNvSpPr/>
          <p:nvPr/>
        </p:nvSpPr>
        <p:spPr>
          <a:xfrm rot="5400000">
            <a:off x="2795111" y="4073872"/>
            <a:ext cx="3571876" cy="1996382"/>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3"/>
          <p:cNvSpPr/>
          <p:nvPr/>
        </p:nvSpPr>
        <p:spPr>
          <a:xfrm rot="1701975">
            <a:off x="539841" y="170785"/>
            <a:ext cx="3666584" cy="216274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4"/>
          <p:cNvSpPr/>
          <p:nvPr/>
        </p:nvSpPr>
        <p:spPr>
          <a:xfrm rot="21332620">
            <a:off x="72017" y="2079850"/>
            <a:ext cx="3666584" cy="216274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Овал 5"/>
          <p:cNvSpPr/>
          <p:nvPr/>
        </p:nvSpPr>
        <p:spPr>
          <a:xfrm rot="19212860">
            <a:off x="763741" y="3806579"/>
            <a:ext cx="3666584" cy="216274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Овал 6"/>
          <p:cNvSpPr/>
          <p:nvPr/>
        </p:nvSpPr>
        <p:spPr>
          <a:xfrm rot="2036714">
            <a:off x="4882888" y="3996535"/>
            <a:ext cx="3666584" cy="216274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Овал 7"/>
          <p:cNvSpPr/>
          <p:nvPr/>
        </p:nvSpPr>
        <p:spPr>
          <a:xfrm>
            <a:off x="5477416" y="2143117"/>
            <a:ext cx="3666584" cy="216274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Овал 8"/>
          <p:cNvSpPr/>
          <p:nvPr/>
        </p:nvSpPr>
        <p:spPr>
          <a:xfrm rot="19782942">
            <a:off x="4693311" y="211019"/>
            <a:ext cx="3666584" cy="216274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Овал 2"/>
          <p:cNvSpPr/>
          <p:nvPr/>
        </p:nvSpPr>
        <p:spPr>
          <a:xfrm>
            <a:off x="3055316" y="785794"/>
            <a:ext cx="3156462" cy="3367110"/>
          </a:xfrm>
          <a:prstGeom prst="ellipse">
            <a:avLst/>
          </a:prstGeom>
          <a:solidFill>
            <a:schemeClr val="accent1">
              <a:lumMod val="20000"/>
              <a:lumOff val="8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2" name="Рисунок 1" descr="J:\Педсовет по математике\Паровозик из ромашково\imgpreview15.jpeg"/>
          <p:cNvPicPr/>
          <p:nvPr/>
        </p:nvPicPr>
        <p:blipFill>
          <a:blip r:embed="rId3" cstate="print"/>
          <a:srcRect l="6759" t="9470" r="6648" b="12121"/>
          <a:stretch>
            <a:fillRect/>
          </a:stretch>
        </p:blipFill>
        <p:spPr bwMode="auto">
          <a:xfrm>
            <a:off x="3714744" y="0"/>
            <a:ext cx="1648569" cy="1643050"/>
          </a:xfrm>
          <a:prstGeom prst="ellipse">
            <a:avLst/>
          </a:prstGeom>
          <a:ln w="76200" cap="rnd">
            <a:solidFill>
              <a:schemeClr val="accent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0" name="TextBox 9"/>
          <p:cNvSpPr txBox="1"/>
          <p:nvPr/>
        </p:nvSpPr>
        <p:spPr>
          <a:xfrm>
            <a:off x="3253145" y="1571612"/>
            <a:ext cx="2835539" cy="2123658"/>
          </a:xfrm>
          <a:prstGeom prst="rect">
            <a:avLst/>
          </a:prstGeom>
          <a:noFill/>
        </p:spPr>
        <p:txBody>
          <a:bodyPr wrap="square" rtlCol="0">
            <a:spAutoFit/>
          </a:bodyPr>
          <a:lstStyle/>
          <a:p>
            <a:pPr algn="ctr"/>
            <a:r>
              <a:rPr lang="ru-RU" sz="2200" b="1" dirty="0" smtClean="0">
                <a:latin typeface="Times New Roman" pitchFamily="18" charset="0"/>
                <a:cs typeface="Times New Roman" pitchFamily="18" charset="0"/>
              </a:rPr>
              <a:t>Каким требованиям должен соответствовать наглядный материал на занятиях по ФЭМП?</a:t>
            </a:r>
            <a:endParaRPr lang="ru-RU" sz="2200" b="1" dirty="0">
              <a:latin typeface="Times New Roman" pitchFamily="18" charset="0"/>
              <a:cs typeface="Times New Roman" pitchFamily="18" charset="0"/>
            </a:endParaRPr>
          </a:p>
        </p:txBody>
      </p:sp>
      <p:sp>
        <p:nvSpPr>
          <p:cNvPr id="13" name="Прямоугольник 12"/>
          <p:cNvSpPr/>
          <p:nvPr/>
        </p:nvSpPr>
        <p:spPr>
          <a:xfrm rot="1589287">
            <a:off x="486211" y="480882"/>
            <a:ext cx="3035511" cy="954107"/>
          </a:xfrm>
          <a:prstGeom prst="rect">
            <a:avLst/>
          </a:prstGeom>
          <a:noFill/>
        </p:spPr>
        <p:txBody>
          <a:bodyPr wrap="none" lIns="91440" tIns="45720" rIns="91440" bIns="45720">
            <a:spAutoFit/>
          </a:bodyPr>
          <a:lstStyle/>
          <a:p>
            <a:pPr algn="ctr"/>
            <a:r>
              <a:rPr lang="ru-RU" sz="28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Разнообразным</a:t>
            </a:r>
          </a:p>
          <a:p>
            <a:pPr algn="ctr"/>
            <a:r>
              <a:rPr lang="ru-RU"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На одном занятии</a:t>
            </a:r>
            <a:endParaRPr lang="ru-RU" sz="28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14" name="Прямоугольник 13"/>
          <p:cNvSpPr/>
          <p:nvPr/>
        </p:nvSpPr>
        <p:spPr>
          <a:xfrm rot="21220809">
            <a:off x="-107547" y="2828458"/>
            <a:ext cx="3401893" cy="646331"/>
          </a:xfrm>
          <a:prstGeom prst="rect">
            <a:avLst/>
          </a:prstGeom>
          <a:noFill/>
        </p:spPr>
        <p:txBody>
          <a:bodyPr wrap="none" lIns="91440" tIns="45720" rIns="91440" bIns="45720">
            <a:spAutoFit/>
          </a:bodyPr>
          <a:lstStyle/>
          <a:p>
            <a:pPr algn="ctr"/>
            <a:r>
              <a:rPr lang="ru-RU" sz="36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Динамичным</a:t>
            </a:r>
            <a:endParaRPr lang="ru-RU" sz="36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5" name="Прямоугольник 14"/>
          <p:cNvSpPr/>
          <p:nvPr/>
        </p:nvSpPr>
        <p:spPr>
          <a:xfrm rot="19078705">
            <a:off x="1188548" y="4446564"/>
            <a:ext cx="2481961" cy="769441"/>
          </a:xfrm>
          <a:prstGeom prst="rect">
            <a:avLst/>
          </a:prstGeom>
          <a:noFill/>
        </p:spPr>
        <p:txBody>
          <a:bodyPr wrap="none" lIns="91440" tIns="45720" rIns="91440" bIns="45720">
            <a:spAutoFit/>
          </a:bodyPr>
          <a:lstStyle/>
          <a:p>
            <a:pPr algn="ctr"/>
            <a:r>
              <a:rPr lang="ru-RU" sz="4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Удобным</a:t>
            </a:r>
            <a:endParaRPr lang="ru-RU" sz="4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16" name="Прямоугольник 15"/>
          <p:cNvSpPr/>
          <p:nvPr/>
        </p:nvSpPr>
        <p:spPr>
          <a:xfrm>
            <a:off x="6043783" y="2714621"/>
            <a:ext cx="2881944" cy="954107"/>
          </a:xfrm>
          <a:prstGeom prst="rect">
            <a:avLst/>
          </a:prstGeom>
          <a:noFill/>
        </p:spPr>
        <p:txBody>
          <a:bodyPr wrap="none" lIns="91440" tIns="45720" rIns="91440" bIns="45720">
            <a:spAutoFit/>
          </a:bodyPr>
          <a:lstStyle/>
          <a:p>
            <a:pPr algn="ctr"/>
            <a:r>
              <a:rPr lang="ru-RU"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В достаточном</a:t>
            </a:r>
          </a:p>
          <a:p>
            <a:pPr algn="ctr"/>
            <a:r>
              <a:rPr lang="ru-RU"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количестве</a:t>
            </a:r>
            <a:endParaRPr lang="ru-RU" sz="2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7" name="Прямоугольник 16"/>
          <p:cNvSpPr/>
          <p:nvPr/>
        </p:nvSpPr>
        <p:spPr>
          <a:xfrm rot="16200000">
            <a:off x="3427833" y="5158328"/>
            <a:ext cx="2365135" cy="523220"/>
          </a:xfrm>
          <a:prstGeom prst="rect">
            <a:avLst/>
          </a:prstGeom>
          <a:noFill/>
        </p:spPr>
        <p:txBody>
          <a:bodyPr wrap="none" lIns="91440" tIns="45720" rIns="91440" bIns="45720">
            <a:spAutoFit/>
          </a:bodyPr>
          <a:lstStyle/>
          <a:p>
            <a:pPr algn="ctr"/>
            <a:r>
              <a:rPr lang="ru-RU"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Эстетичным</a:t>
            </a:r>
            <a:endParaRPr lang="ru-RU" sz="2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8" name="Прямоугольник 17"/>
          <p:cNvSpPr/>
          <p:nvPr/>
        </p:nvSpPr>
        <p:spPr>
          <a:xfrm rot="2340366">
            <a:off x="5116605" y="4489596"/>
            <a:ext cx="2725683" cy="1384995"/>
          </a:xfrm>
          <a:prstGeom prst="rect">
            <a:avLst/>
          </a:prstGeom>
          <a:noFill/>
        </p:spPr>
        <p:txBody>
          <a:bodyPr wrap="none" lIns="91440" tIns="45720" rIns="91440" bIns="45720">
            <a:spAutoFit/>
          </a:bodyPr>
          <a:lstStyle/>
          <a:p>
            <a:pPr algn="ctr"/>
            <a:r>
              <a:rPr lang="ru-RU" sz="28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Соответствовать</a:t>
            </a:r>
          </a:p>
          <a:p>
            <a:pPr algn="ctr"/>
            <a:r>
              <a:rPr lang="ru-RU" sz="28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 гигиеническим</a:t>
            </a:r>
          </a:p>
          <a:p>
            <a:pPr algn="ctr"/>
            <a:r>
              <a:rPr lang="ru-RU" sz="28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  требованиям</a:t>
            </a:r>
            <a:endParaRPr lang="ru-RU" sz="28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19" name="Прямоугольник 18"/>
          <p:cNvSpPr/>
          <p:nvPr/>
        </p:nvSpPr>
        <p:spPr>
          <a:xfrm rot="19288568">
            <a:off x="5599932" y="538363"/>
            <a:ext cx="2771914" cy="1015663"/>
          </a:xfrm>
          <a:prstGeom prst="rect">
            <a:avLst/>
          </a:prstGeom>
          <a:noFill/>
        </p:spPr>
        <p:txBody>
          <a:bodyPr wrap="none" lIns="91440" tIns="45720" rIns="91440" bIns="45720">
            <a:spAutoFit/>
          </a:bodyPr>
          <a:lstStyle/>
          <a:p>
            <a:pPr algn="ctr"/>
            <a:r>
              <a:rPr lang="ru-RU" sz="2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Предметы для счета </a:t>
            </a:r>
          </a:p>
          <a:p>
            <a:pPr algn="ctr"/>
            <a:r>
              <a:rPr lang="ru-RU" sz="2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и их изображения </a:t>
            </a:r>
          </a:p>
          <a:p>
            <a:pPr algn="ct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д</a:t>
            </a:r>
            <a:r>
              <a:rPr lang="ru-RU" sz="2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олжны быть знакомы</a:t>
            </a:r>
            <a:endParaRPr lang="ru-RU" sz="2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ustDataLst>
      <p:tags r:id="rId1"/>
    </p:custDataLst>
    <p:extLst>
      <p:ext uri="{BB962C8B-B14F-4D97-AF65-F5344CB8AC3E}">
        <p14:creationId xmlns:p14="http://schemas.microsoft.com/office/powerpoint/2010/main" val="1372973207"/>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par>
                          <p:cTn id="8" fill="hold">
                            <p:stCondLst>
                              <p:cond delay="2000"/>
                            </p:stCondLst>
                            <p:childTnLst>
                              <p:par>
                                <p:cTn id="9" presetID="21"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4)">
                                      <p:cBhvr>
                                        <p:cTn id="11" dur="2000"/>
                                        <p:tgtEl>
                                          <p:spTgt spid="10"/>
                                        </p:tgtEl>
                                      </p:cBhvr>
                                    </p:animEffect>
                                  </p:childTnLst>
                                </p:cTn>
                              </p:par>
                              <p:par>
                                <p:cTn id="12" presetID="21" presetClass="entr" presetSubtype="4"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heel(4)">
                                      <p:cBhvr>
                                        <p:cTn id="14" dur="2000"/>
                                        <p:tgtEl>
                                          <p:spTgt spid="4"/>
                                        </p:tgtEl>
                                      </p:cBhvr>
                                    </p:animEffect>
                                  </p:childTnLst>
                                </p:cTn>
                              </p:par>
                              <p:par>
                                <p:cTn id="15" presetID="21"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4)">
                                      <p:cBhvr>
                                        <p:cTn id="17" dur="2000"/>
                                        <p:tgtEl>
                                          <p:spTgt spid="7"/>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par>
                                <p:cTn id="21" presetID="8" presetClass="entr" presetSubtype="16"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diamond(in)">
                                      <p:cBhvr>
                                        <p:cTn id="23" dur="2000"/>
                                        <p:tgtEl>
                                          <p:spTgt spid="8"/>
                                        </p:tgtEl>
                                      </p:cBhvr>
                                    </p:animEffect>
                                  </p:childTnLst>
                                </p:cTn>
                              </p:par>
                              <p:par>
                                <p:cTn id="24" presetID="18" presetClass="entr" presetSubtype="12"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strips(downLeft)">
                                      <p:cBhvr>
                                        <p:cTn id="26" dur="2000"/>
                                        <p:tgtEl>
                                          <p:spTgt spid="6"/>
                                        </p:tgtEl>
                                      </p:cBhvr>
                                    </p:animEffect>
                                  </p:childTnLst>
                                </p:cTn>
                              </p:par>
                              <p:par>
                                <p:cTn id="27" presetID="35"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2000"/>
                                        <p:tgtEl>
                                          <p:spTgt spid="12"/>
                                        </p:tgtEl>
                                      </p:cBhvr>
                                    </p:animEffect>
                                    <p:anim calcmode="lin" valueType="num">
                                      <p:cBhvr>
                                        <p:cTn id="30" dur="2000" fill="hold"/>
                                        <p:tgtEl>
                                          <p:spTgt spid="12"/>
                                        </p:tgtEl>
                                        <p:attrNameLst>
                                          <p:attrName>style.rotation</p:attrName>
                                        </p:attrNameLst>
                                      </p:cBhvr>
                                      <p:tavLst>
                                        <p:tav tm="0">
                                          <p:val>
                                            <p:fltVal val="720"/>
                                          </p:val>
                                        </p:tav>
                                        <p:tav tm="100000">
                                          <p:val>
                                            <p:fltVal val="0"/>
                                          </p:val>
                                        </p:tav>
                                      </p:tavLst>
                                    </p:anim>
                                    <p:anim calcmode="lin" valueType="num">
                                      <p:cBhvr>
                                        <p:cTn id="31" dur="2000" fill="hold"/>
                                        <p:tgtEl>
                                          <p:spTgt spid="12"/>
                                        </p:tgtEl>
                                        <p:attrNameLst>
                                          <p:attrName>ppt_h</p:attrName>
                                        </p:attrNameLst>
                                      </p:cBhvr>
                                      <p:tavLst>
                                        <p:tav tm="0">
                                          <p:val>
                                            <p:fltVal val="0"/>
                                          </p:val>
                                        </p:tav>
                                        <p:tav tm="100000">
                                          <p:val>
                                            <p:strVal val="#ppt_h"/>
                                          </p:val>
                                        </p:tav>
                                      </p:tavLst>
                                    </p:anim>
                                    <p:anim calcmode="lin" valueType="num">
                                      <p:cBhvr>
                                        <p:cTn id="32" dur="2000" fill="hold"/>
                                        <p:tgtEl>
                                          <p:spTgt spid="12"/>
                                        </p:tgtEl>
                                        <p:attrNameLst>
                                          <p:attrName>ppt_w</p:attrName>
                                        </p:attrNameLst>
                                      </p:cBhvr>
                                      <p:tavLst>
                                        <p:tav tm="0">
                                          <p:val>
                                            <p:fltVal val="0"/>
                                          </p:val>
                                        </p:tav>
                                        <p:tav tm="100000">
                                          <p:val>
                                            <p:strVal val="#ppt_w"/>
                                          </p:val>
                                        </p:tav>
                                      </p:tavLst>
                                    </p:anim>
                                  </p:childTnLst>
                                </p:cTn>
                              </p:par>
                              <p:par>
                                <p:cTn id="33" presetID="4" presetClass="entr" presetSubtype="16"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ox(in)">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checkerboard(across)">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21" presetClass="entr" presetSubtype="4"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heel(4)">
                                      <p:cBhvr>
                                        <p:cTn id="45" dur="20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5" presetClass="entr" presetSubtype="10"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checkerboard(across)">
                                      <p:cBhvr>
                                        <p:cTn id="50" dur="5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21"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wheel(4)">
                                      <p:cBhvr>
                                        <p:cTn id="55" dur="2000"/>
                                        <p:tgtEl>
                                          <p:spTgt spid="17"/>
                                        </p:tgtEl>
                                      </p:cBhvr>
                                    </p:animEffect>
                                  </p:childTnLst>
                                </p:cTn>
                              </p:par>
                            </p:childTnLst>
                          </p:cTn>
                        </p:par>
                      </p:childTnLst>
                    </p:cTn>
                  </p:par>
                  <p:par>
                    <p:cTn id="56" fill="hold">
                      <p:stCondLst>
                        <p:cond delay="indefinite"/>
                      </p:stCondLst>
                      <p:childTnLst>
                        <p:par>
                          <p:cTn id="57" fill="hold">
                            <p:stCondLst>
                              <p:cond delay="0"/>
                            </p:stCondLst>
                            <p:childTnLst>
                              <p:par>
                                <p:cTn id="58" presetID="5" presetClass="entr" presetSubtype="10"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checkerboard(across)">
                                      <p:cBhvr>
                                        <p:cTn id="60" dur="500"/>
                                        <p:tgtEl>
                                          <p:spTgt spid="18"/>
                                        </p:tgtEl>
                                      </p:cBhvr>
                                    </p:animEffect>
                                  </p:childTnLst>
                                </p:cTn>
                              </p:par>
                            </p:childTnLst>
                          </p:cTn>
                        </p:par>
                      </p:childTnLst>
                    </p:cTn>
                  </p:par>
                  <p:par>
                    <p:cTn id="61" fill="hold">
                      <p:stCondLst>
                        <p:cond delay="indefinite"/>
                      </p:stCondLst>
                      <p:childTnLst>
                        <p:par>
                          <p:cTn id="62" fill="hold">
                            <p:stCondLst>
                              <p:cond delay="0"/>
                            </p:stCondLst>
                            <p:childTnLst>
                              <p:par>
                                <p:cTn id="63" presetID="21" presetClass="entr" presetSubtype="4" fill="hold" grpId="0" nodeType="click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wheel(4)">
                                      <p:cBhvr>
                                        <p:cTn id="65" dur="2000"/>
                                        <p:tgtEl>
                                          <p:spTgt spid="16"/>
                                        </p:tgtEl>
                                      </p:cBhvr>
                                    </p:animEffect>
                                  </p:childTnLst>
                                </p:cTn>
                              </p:par>
                            </p:childTnLst>
                          </p:cTn>
                        </p:par>
                      </p:childTnLst>
                    </p:cTn>
                  </p:par>
                  <p:par>
                    <p:cTn id="66" fill="hold">
                      <p:stCondLst>
                        <p:cond delay="indefinite"/>
                      </p:stCondLst>
                      <p:childTnLst>
                        <p:par>
                          <p:cTn id="67" fill="hold">
                            <p:stCondLst>
                              <p:cond delay="0"/>
                            </p:stCondLst>
                            <p:childTnLst>
                              <p:par>
                                <p:cTn id="68" presetID="5" presetClass="entr" presetSubtype="10" fill="hold" grpId="0" nodeType="click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checkerboard(across)">
                                      <p:cBhvr>
                                        <p:cTn id="7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0" animBg="1"/>
      <p:bldP spid="5" grpId="0" animBg="1"/>
      <p:bldP spid="6" grpId="0" animBg="1"/>
      <p:bldP spid="7" grpId="0" animBg="1"/>
      <p:bldP spid="8" grpId="0" animBg="1"/>
      <p:bldP spid="9" grpId="0" animBg="1"/>
      <p:bldP spid="3" grpId="0" animBg="1"/>
      <p:bldP spid="10" grpId="0"/>
      <p:bldP spid="13" grpId="0"/>
      <p:bldP spid="14" grpId="0"/>
      <p:bldP spid="15" grpId="0"/>
      <p:bldP spid="16" grpId="0"/>
      <p:bldP spid="17" grpId="0"/>
      <p:bldP spid="18"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роза\Desktop\Новая папка\DSC_059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7189801"/>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3"/>
          <p:cNvSpPr/>
          <p:nvPr/>
        </p:nvSpPr>
        <p:spPr>
          <a:xfrm rot="1711793">
            <a:off x="-65639" y="302321"/>
            <a:ext cx="3666584" cy="240741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4"/>
          <p:cNvSpPr/>
          <p:nvPr/>
        </p:nvSpPr>
        <p:spPr>
          <a:xfrm rot="19623085">
            <a:off x="-81272" y="3999402"/>
            <a:ext cx="3666584" cy="2476715"/>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Овал 5"/>
          <p:cNvSpPr/>
          <p:nvPr/>
        </p:nvSpPr>
        <p:spPr>
          <a:xfrm rot="2096637">
            <a:off x="5286587" y="3854954"/>
            <a:ext cx="3966374" cy="2557360"/>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Овал 6"/>
          <p:cNvSpPr/>
          <p:nvPr/>
        </p:nvSpPr>
        <p:spPr>
          <a:xfrm rot="19857372">
            <a:off x="5435046" y="346182"/>
            <a:ext cx="3845280" cy="2622814"/>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Овал 2"/>
          <p:cNvSpPr/>
          <p:nvPr/>
        </p:nvSpPr>
        <p:spPr>
          <a:xfrm>
            <a:off x="2659660" y="1571612"/>
            <a:ext cx="3429024" cy="3429024"/>
          </a:xfrm>
          <a:prstGeom prst="ellipse">
            <a:avLst/>
          </a:prstGeom>
          <a:solidFill>
            <a:schemeClr val="accent1">
              <a:lumMod val="20000"/>
              <a:lumOff val="8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2" name="Рисунок 1" descr="J:\Педсовет по математике\Паровозик из ромашково\imgpreview15.jpeg"/>
          <p:cNvPicPr/>
          <p:nvPr/>
        </p:nvPicPr>
        <p:blipFill>
          <a:blip r:embed="rId3" cstate="print"/>
          <a:srcRect l="6759" t="9470" r="6648" b="12121"/>
          <a:stretch>
            <a:fillRect/>
          </a:stretch>
        </p:blipFill>
        <p:spPr bwMode="auto">
          <a:xfrm>
            <a:off x="3516916" y="142852"/>
            <a:ext cx="1912340" cy="1857388"/>
          </a:xfrm>
          <a:prstGeom prst="ellipse">
            <a:avLst/>
          </a:prstGeom>
          <a:ln w="76200" cap="rnd">
            <a:solidFill>
              <a:schemeClr val="accent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TextBox 7"/>
          <p:cNvSpPr txBox="1"/>
          <p:nvPr/>
        </p:nvSpPr>
        <p:spPr>
          <a:xfrm>
            <a:off x="2857488" y="1928803"/>
            <a:ext cx="2901482" cy="2554545"/>
          </a:xfrm>
          <a:prstGeom prst="rect">
            <a:avLst/>
          </a:prstGeom>
          <a:noFill/>
        </p:spPr>
        <p:txBody>
          <a:bodyPr wrap="square" rtlCol="0">
            <a:spAutoFit/>
          </a:bodyPr>
          <a:lstStyle/>
          <a:p>
            <a:pPr algn="ctr"/>
            <a:r>
              <a:rPr lang="ru-RU" sz="3200" b="1" dirty="0" smtClean="0">
                <a:latin typeface="Times New Roman" pitchFamily="18" charset="0"/>
                <a:cs typeface="Times New Roman" pitchFamily="18" charset="0"/>
              </a:rPr>
              <a:t>Основные ошибки, </a:t>
            </a:r>
          </a:p>
          <a:p>
            <a:pPr algn="ctr"/>
            <a:r>
              <a:rPr lang="ru-RU" sz="3200" b="1" dirty="0" smtClean="0">
                <a:latin typeface="Times New Roman" pitchFamily="18" charset="0"/>
                <a:cs typeface="Times New Roman" pitchFamily="18" charset="0"/>
              </a:rPr>
              <a:t>встречающиеся на занятиях по ФЭМП?</a:t>
            </a:r>
            <a:endParaRPr lang="ru-RU" sz="3200" b="1" dirty="0">
              <a:latin typeface="Times New Roman" pitchFamily="18" charset="0"/>
              <a:cs typeface="Times New Roman" pitchFamily="18" charset="0"/>
            </a:endParaRPr>
          </a:p>
        </p:txBody>
      </p:sp>
      <p:sp>
        <p:nvSpPr>
          <p:cNvPr id="9" name="Прямоугольник 8"/>
          <p:cNvSpPr/>
          <p:nvPr/>
        </p:nvSpPr>
        <p:spPr>
          <a:xfrm rot="1878610">
            <a:off x="425511" y="737797"/>
            <a:ext cx="2798588" cy="1815882"/>
          </a:xfrm>
          <a:prstGeom prst="rect">
            <a:avLst/>
          </a:prstGeom>
          <a:noFill/>
        </p:spPr>
        <p:txBody>
          <a:bodyPr wrap="none" lIns="91440" tIns="45720" rIns="91440" bIns="45720">
            <a:spAutoFit/>
          </a:bodyPr>
          <a:lstStyle/>
          <a:p>
            <a:pPr algn="ctr"/>
            <a:r>
              <a:rPr lang="ru-RU"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Многословие, </a:t>
            </a:r>
          </a:p>
          <a:p>
            <a:pPr algn="ctr"/>
            <a:r>
              <a:rPr lang="ru-RU"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неточность </a:t>
            </a:r>
          </a:p>
          <a:p>
            <a:pPr algn="ctr"/>
            <a:r>
              <a:rPr lang="ru-RU"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в постановке</a:t>
            </a:r>
          </a:p>
          <a:p>
            <a:pPr algn="ctr"/>
            <a:r>
              <a:rPr lang="ru-RU"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вопросов</a:t>
            </a:r>
            <a:endParaRPr lang="ru-RU" sz="2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Прямоугольник 9"/>
          <p:cNvSpPr/>
          <p:nvPr/>
        </p:nvSpPr>
        <p:spPr>
          <a:xfrm rot="19576144">
            <a:off x="265191" y="4442829"/>
            <a:ext cx="2912016" cy="175432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36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Однообразие</a:t>
            </a:r>
          </a:p>
          <a:p>
            <a:pPr algn="ctr"/>
            <a:r>
              <a:rPr lang="ru-RU" sz="36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наглядного </a:t>
            </a:r>
          </a:p>
          <a:p>
            <a:pPr algn="ctr"/>
            <a:r>
              <a:rPr lang="ru-RU" sz="36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материала</a:t>
            </a:r>
            <a:endParaRPr lang="ru-RU" sz="36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Прямоугольник 10"/>
          <p:cNvSpPr/>
          <p:nvPr/>
        </p:nvSpPr>
        <p:spPr>
          <a:xfrm rot="2175831">
            <a:off x="5492323" y="4163407"/>
            <a:ext cx="3525838" cy="1754326"/>
          </a:xfrm>
          <a:prstGeom prst="rect">
            <a:avLst/>
          </a:prstGeom>
          <a:noFill/>
        </p:spPr>
        <p:txBody>
          <a:bodyPr wrap="none" lIns="91440" tIns="45720" rIns="91440" bIns="45720">
            <a:spAutoFit/>
          </a:bodyPr>
          <a:lstStyle/>
          <a:p>
            <a:pPr algn="ctr"/>
            <a:r>
              <a:rPr lang="ru-RU" sz="36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Неверное </a:t>
            </a:r>
          </a:p>
          <a:p>
            <a:pPr algn="ctr"/>
            <a:r>
              <a:rPr lang="ru-RU" sz="36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Расположение</a:t>
            </a:r>
          </a:p>
          <a:p>
            <a:pPr algn="ctr"/>
            <a:r>
              <a:rPr lang="ru-RU" sz="36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материала</a:t>
            </a:r>
            <a:endParaRPr lang="ru-RU" sz="36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2" name="Прямоугольник 11"/>
          <p:cNvSpPr/>
          <p:nvPr/>
        </p:nvSpPr>
        <p:spPr>
          <a:xfrm rot="19353881">
            <a:off x="5745519" y="501281"/>
            <a:ext cx="3368038" cy="2308324"/>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Использование </a:t>
            </a:r>
          </a:p>
          <a:p>
            <a:pPr algn="ctr"/>
            <a:r>
              <a:rPr lang="ru-RU" sz="2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Неэстетичного</a:t>
            </a:r>
          </a:p>
          <a:p>
            <a:pPr algn="ctr"/>
            <a:r>
              <a:rPr lang="ru-RU" sz="2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наглядного материала,</a:t>
            </a:r>
          </a:p>
          <a:p>
            <a:pPr algn="ct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Не отвечающее</a:t>
            </a:r>
          </a:p>
          <a:p>
            <a:pPr algn="ct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педагогическим</a:t>
            </a:r>
          </a:p>
          <a:p>
            <a:pPr algn="ct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требованиям</a:t>
            </a:r>
            <a:endParaRPr lang="ru-RU" sz="2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ustDataLst>
      <p:tags r:id="rId1"/>
    </p:custDataLst>
    <p:extLst>
      <p:ext uri="{BB962C8B-B14F-4D97-AF65-F5344CB8AC3E}">
        <p14:creationId xmlns:p14="http://schemas.microsoft.com/office/powerpoint/2010/main" val="475708732"/>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style.rotation</p:attrName>
                                        </p:attrNameLst>
                                      </p:cBhvr>
                                      <p:tavLst>
                                        <p:tav tm="0">
                                          <p:val>
                                            <p:fltVal val="720"/>
                                          </p:val>
                                        </p:tav>
                                        <p:tav tm="100000">
                                          <p:val>
                                            <p:fltVal val="0"/>
                                          </p:val>
                                        </p:tav>
                                      </p:tavLst>
                                    </p:anim>
                                    <p:anim calcmode="lin" valueType="num">
                                      <p:cBhvr>
                                        <p:cTn id="9" dur="2000" fill="hold"/>
                                        <p:tgtEl>
                                          <p:spTgt spid="3"/>
                                        </p:tgtEl>
                                        <p:attrNameLst>
                                          <p:attrName>ppt_h</p:attrName>
                                        </p:attrNameLst>
                                      </p:cBhvr>
                                      <p:tavLst>
                                        <p:tav tm="0">
                                          <p:val>
                                            <p:fltVal val="0"/>
                                          </p:val>
                                        </p:tav>
                                        <p:tav tm="100000">
                                          <p:val>
                                            <p:strVal val="#ppt_h"/>
                                          </p:val>
                                        </p:tav>
                                      </p:tavLst>
                                    </p:anim>
                                    <p:anim calcmode="lin" valueType="num">
                                      <p:cBhvr>
                                        <p:cTn id="10" dur="2000" fill="hold"/>
                                        <p:tgtEl>
                                          <p:spTgt spid="3"/>
                                        </p:tgtEl>
                                        <p:attrNameLst>
                                          <p:attrName>ppt_w</p:attrName>
                                        </p:attrNameLst>
                                      </p:cBhvr>
                                      <p:tavLst>
                                        <p:tav tm="0">
                                          <p:val>
                                            <p:fltVal val="0"/>
                                          </p:val>
                                        </p:tav>
                                        <p:tav tm="100000">
                                          <p:val>
                                            <p:strVal val="#ppt_w"/>
                                          </p:val>
                                        </p:tav>
                                      </p:tavLst>
                                    </p:anim>
                                  </p:childTnLst>
                                </p:cTn>
                              </p:par>
                            </p:childTnLst>
                          </p:cTn>
                        </p:par>
                        <p:par>
                          <p:cTn id="11" fill="hold">
                            <p:stCondLst>
                              <p:cond delay="2000"/>
                            </p:stCondLst>
                            <p:childTnLst>
                              <p:par>
                                <p:cTn id="12" presetID="55"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strVal val="#ppt_w*0.70"/>
                                          </p:val>
                                        </p:tav>
                                        <p:tav tm="100000">
                                          <p:val>
                                            <p:strVal val="#ppt_w"/>
                                          </p:val>
                                        </p:tav>
                                      </p:tavLst>
                                    </p:anim>
                                    <p:anim calcmode="lin" valueType="num">
                                      <p:cBhvr>
                                        <p:cTn id="15" dur="1000" fill="hold"/>
                                        <p:tgtEl>
                                          <p:spTgt spid="8"/>
                                        </p:tgtEl>
                                        <p:attrNameLst>
                                          <p:attrName>ppt_h</p:attrName>
                                        </p:attrNameLst>
                                      </p:cBhvr>
                                      <p:tavLst>
                                        <p:tav tm="0">
                                          <p:val>
                                            <p:strVal val="#ppt_h"/>
                                          </p:val>
                                        </p:tav>
                                        <p:tav tm="100000">
                                          <p:val>
                                            <p:strVal val="#ppt_h"/>
                                          </p:val>
                                        </p:tav>
                                      </p:tavLst>
                                    </p:anim>
                                    <p:animEffect transition="in" filter="fade">
                                      <p:cBhvr>
                                        <p:cTn id="16" dur="1000"/>
                                        <p:tgtEl>
                                          <p:spTgt spid="8"/>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heckerboard(across)">
                                      <p:cBhvr>
                                        <p:cTn id="19" dur="500"/>
                                        <p:tgtEl>
                                          <p:spTgt spid="4"/>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heckerboard(across)">
                                      <p:cBhvr>
                                        <p:cTn id="22" dur="500"/>
                                        <p:tgtEl>
                                          <p:spTgt spid="6"/>
                                        </p:tgtEl>
                                      </p:cBhvr>
                                    </p:animEffect>
                                  </p:childTnLst>
                                </p:cTn>
                              </p:par>
                              <p:par>
                                <p:cTn id="23" presetID="8" presetClass="entr" presetSubtype="16"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diamond(in)">
                                      <p:cBhvr>
                                        <p:cTn id="25" dur="2000"/>
                                        <p:tgtEl>
                                          <p:spTgt spid="7"/>
                                        </p:tgtEl>
                                      </p:cBhvr>
                                    </p:animEffect>
                                  </p:childTnLst>
                                </p:cTn>
                              </p:par>
                              <p:par>
                                <p:cTn id="26" presetID="8" presetClass="entr" presetSubtype="16"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diamond(in)">
                                      <p:cBhvr>
                                        <p:cTn id="28" dur="20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circle(in)">
                                      <p:cBhvr>
                                        <p:cTn id="33" dur="20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4"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heel(4)">
                                      <p:cBhvr>
                                        <p:cTn id="38" dur="20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circle(in)">
                                      <p:cBhvr>
                                        <p:cTn id="43" dur="20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8" presetClass="entr" presetSubtype="12"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strips(downLeft)">
                                      <p:cBhvr>
                                        <p:cTn id="4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3" grpId="0" animBg="1"/>
      <p:bldP spid="8" grpId="0"/>
      <p:bldP spid="9" grpId="0"/>
      <p:bldP spid="10" grpId="0"/>
      <p:bldP spid="11"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роза\Desktop\Новая папка\DSC_061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595603"/>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88170" y="-142900"/>
            <a:ext cx="5513625" cy="1569660"/>
          </a:xfrm>
          <a:prstGeom prst="rect">
            <a:avLst/>
          </a:prstGeom>
          <a:noFill/>
        </p:spPr>
        <p:txBody>
          <a:bodyPr wrap="none" lIns="91440" tIns="45720" rIns="91440" bIns="45720">
            <a:spAutoFit/>
          </a:bodyPr>
          <a:lstStyle/>
          <a:p>
            <a:pPr algn="ctr"/>
            <a:r>
              <a:rPr lang="ru-RU" sz="4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Станция: </a:t>
            </a:r>
          </a:p>
          <a:p>
            <a:pPr algn="ctr"/>
            <a:r>
              <a:rPr lang="ru-RU"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«Аналитическая»</a:t>
            </a:r>
            <a:endParaRPr lang="ru-RU" sz="4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3" name="Рисунок 2" descr="J:\Педсовет по математике\Паровозик из ромашково\imgpreview15.jpeg"/>
          <p:cNvPicPr/>
          <p:nvPr/>
        </p:nvPicPr>
        <p:blipFill>
          <a:blip r:embed="rId3" cstate="print"/>
          <a:srcRect l="6759" t="9470" r="6648" b="12121"/>
          <a:stretch>
            <a:fillRect/>
          </a:stretch>
        </p:blipFill>
        <p:spPr bwMode="auto">
          <a:xfrm>
            <a:off x="0" y="0"/>
            <a:ext cx="1604575" cy="1785926"/>
          </a:xfrm>
          <a:prstGeom prst="ellipse">
            <a:avLst/>
          </a:prstGeom>
          <a:ln w="76200" cap="rnd">
            <a:solidFill>
              <a:schemeClr val="accent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Скругленная прямоугольная выноска 3"/>
          <p:cNvSpPr/>
          <p:nvPr/>
        </p:nvSpPr>
        <p:spPr>
          <a:xfrm>
            <a:off x="483548" y="1428736"/>
            <a:ext cx="8506617" cy="5286412"/>
          </a:xfrm>
          <a:prstGeom prst="wedgeRoundRectCallout">
            <a:avLst>
              <a:gd name="adj1" fmla="val -54385"/>
              <a:gd name="adj2" fmla="val -49580"/>
              <a:gd name="adj3" fmla="val 16667"/>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TextBox 4"/>
          <p:cNvSpPr txBox="1"/>
          <p:nvPr/>
        </p:nvSpPr>
        <p:spPr>
          <a:xfrm>
            <a:off x="879205" y="1500174"/>
            <a:ext cx="7583418" cy="4278094"/>
          </a:xfrm>
          <a:prstGeom prst="rect">
            <a:avLst/>
          </a:prstGeom>
          <a:noFill/>
        </p:spPr>
        <p:txBody>
          <a:bodyPr wrap="square" rtlCol="0">
            <a:spAutoFit/>
          </a:bodyPr>
          <a:lstStyle/>
          <a:p>
            <a:pPr algn="ctr"/>
            <a:r>
              <a:rPr lang="ru-RU" sz="2800" b="1" dirty="0" smtClean="0">
                <a:latin typeface="Times New Roman" pitchFamily="18" charset="0"/>
                <a:cs typeface="Times New Roman" pitchFamily="18" charset="0"/>
              </a:rPr>
              <a:t>В ДОУ прошла тематическая проверка по ФЭМП, которая включила в себя:</a:t>
            </a:r>
          </a:p>
          <a:p>
            <a:pPr marL="514350" indent="-514350" algn="just">
              <a:buFont typeface="+mj-lt"/>
              <a:buAutoNum type="arabicPeriod"/>
            </a:pPr>
            <a:r>
              <a:rPr lang="ru-RU" sz="2400" b="1" dirty="0" smtClean="0">
                <a:latin typeface="Times New Roman" pitchFamily="18" charset="0"/>
                <a:cs typeface="Times New Roman" pitchFamily="18" charset="0"/>
              </a:rPr>
              <a:t>Анализ подготовки и проведение занятий по ФЭМП.</a:t>
            </a:r>
          </a:p>
          <a:p>
            <a:pPr marL="514350" indent="-514350" algn="just">
              <a:buFont typeface="+mj-lt"/>
              <a:buAutoNum type="arabicPeriod"/>
            </a:pPr>
            <a:r>
              <a:rPr lang="ru-RU" sz="2400" b="1" dirty="0" smtClean="0">
                <a:latin typeface="Times New Roman" pitchFamily="18" charset="0"/>
                <a:cs typeface="Times New Roman" pitchFamily="18" charset="0"/>
              </a:rPr>
              <a:t>Анализ планов за 1 квартал старшие и подготовительные группы ДОУ.</a:t>
            </a:r>
          </a:p>
          <a:p>
            <a:pPr marL="514350" indent="-514350" algn="just">
              <a:buFont typeface="+mj-lt"/>
              <a:buAutoNum type="arabicPeriod"/>
            </a:pPr>
            <a:r>
              <a:rPr lang="ru-RU" sz="2400" b="1" dirty="0" smtClean="0">
                <a:latin typeface="Times New Roman" pitchFamily="18" charset="0"/>
                <a:cs typeface="Times New Roman" pitchFamily="18" charset="0"/>
              </a:rPr>
              <a:t>Анкетирование педагогов ДОУ по ФЭМП.</a:t>
            </a:r>
          </a:p>
          <a:p>
            <a:pPr marL="514350" indent="-514350" algn="just">
              <a:buFont typeface="+mj-lt"/>
              <a:buAutoNum type="arabicPeriod"/>
            </a:pPr>
            <a:r>
              <a:rPr lang="ru-RU" sz="2400" b="1" dirty="0" smtClean="0">
                <a:latin typeface="Times New Roman" pitchFamily="18" charset="0"/>
                <a:cs typeface="Times New Roman" pitchFamily="18" charset="0"/>
              </a:rPr>
              <a:t>Анкетирование родителей старших и подготовительных групп по математике.</a:t>
            </a:r>
          </a:p>
          <a:p>
            <a:pPr marL="514350" indent="-514350" algn="just">
              <a:buFont typeface="+mj-lt"/>
              <a:buAutoNum type="arabicPeriod"/>
            </a:pPr>
            <a:r>
              <a:rPr lang="ru-RU" sz="2400" b="1" dirty="0" smtClean="0">
                <a:latin typeface="Times New Roman" pitchFamily="18" charset="0"/>
                <a:cs typeface="Times New Roman" pitchFamily="18" charset="0"/>
              </a:rPr>
              <a:t>Тестирование воспитателей по знанию методики ФЭМП </a:t>
            </a:r>
            <a:endParaRPr lang="ru-RU" sz="2400" b="1" dirty="0">
              <a:latin typeface="Times New Roman" pitchFamily="18" charset="0"/>
              <a:cs typeface="Times New Roman" pitchFamily="18" charset="0"/>
            </a:endParaRPr>
          </a:p>
        </p:txBody>
      </p:sp>
      <p:pic>
        <p:nvPicPr>
          <p:cNvPr id="1026" name="Picture 2" descr="C:\Users\роза\Desktop\мат.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117641154"/>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роза\Desktop\Новая папка\DSC_063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0"/>
            <a:ext cx="9143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5542273"/>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51569" y="-142900"/>
            <a:ext cx="6465232" cy="1569660"/>
          </a:xfrm>
          <a:prstGeom prst="rect">
            <a:avLst/>
          </a:prstGeom>
          <a:noFill/>
        </p:spPr>
        <p:txBody>
          <a:bodyPr wrap="none" lIns="91440" tIns="45720" rIns="91440" bIns="45720">
            <a:spAutoFit/>
          </a:bodyPr>
          <a:lstStyle/>
          <a:p>
            <a:pPr algn="ctr"/>
            <a:r>
              <a:rPr lang="ru-RU" sz="4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Станция: </a:t>
            </a:r>
          </a:p>
          <a:p>
            <a:pPr algn="ctr"/>
            <a:r>
              <a:rPr lang="ru-RU"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«Информационная»</a:t>
            </a:r>
            <a:endParaRPr lang="ru-RU" sz="4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3" name="Рисунок 2" descr="J:\Педсовет по математике\Паровозик из ромашково\imgpreview15.jpeg"/>
          <p:cNvPicPr/>
          <p:nvPr/>
        </p:nvPicPr>
        <p:blipFill>
          <a:blip r:embed="rId2" cstate="print"/>
          <a:srcRect l="6759" t="9470" r="6648" b="12121"/>
          <a:stretch>
            <a:fillRect/>
          </a:stretch>
        </p:blipFill>
        <p:spPr bwMode="auto">
          <a:xfrm>
            <a:off x="0" y="0"/>
            <a:ext cx="1604575" cy="1785926"/>
          </a:xfrm>
          <a:prstGeom prst="ellipse">
            <a:avLst/>
          </a:prstGeom>
          <a:ln w="76200" cap="rnd">
            <a:solidFill>
              <a:schemeClr val="accent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Скругленная прямоугольная выноска 3"/>
          <p:cNvSpPr/>
          <p:nvPr/>
        </p:nvSpPr>
        <p:spPr>
          <a:xfrm>
            <a:off x="813262" y="1428736"/>
            <a:ext cx="8176903" cy="5143536"/>
          </a:xfrm>
          <a:prstGeom prst="wedgeRoundRectCallout">
            <a:avLst>
              <a:gd name="adj1" fmla="val -56615"/>
              <a:gd name="adj2" fmla="val -52884"/>
              <a:gd name="adj3" fmla="val 16667"/>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121" name="Rectangle 1"/>
          <p:cNvSpPr>
            <a:spLocks noChangeArrowheads="1"/>
          </p:cNvSpPr>
          <p:nvPr/>
        </p:nvSpPr>
        <p:spPr bwMode="auto">
          <a:xfrm>
            <a:off x="1011090" y="1223175"/>
            <a:ext cx="7715304"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Одним из средств формирования у детей дошкольного возраста элементарных математических представлений являются занимательные игры, упражнения, задачи, вопросы. Этот занимательный математический материал чрезвычайно разнообразен по содержанию, форме, развивающему и воспитательному влиянию.</a:t>
            </a:r>
            <a:endParaRPr kumimoji="0" lang="ru-RU" sz="1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В конце прошлого — начале нашего столетия считалось, что через использование занимательного математического материала можно выработать у детей умение считать, решать арифметические задачи, развивать у них желание заниматься, преодолевать трудности. Рекомендовалось использовать его в работе с детьми до школьного возраста.</a:t>
            </a:r>
            <a:endParaRPr kumimoji="0" lang="ru-RU" sz="1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В последующие годы был замечен спад внимания к занимательному математическому материалу, и вновь повысился интерес к нему в последние 10—15 лет в связи с поисками новых средств обучения, которые в наибольшей степени способствовали бы выявлению и реализации потенциальных познавательных- возможностей каждого ребенка.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Занимательный математический материал в силу свойственной ему занимательности, скрытой в ней серьезной познавательной задачи, увлекая, развивает детей. Единой, общепризнанной его классификации не существует. </a:t>
            </a:r>
            <a:endParaRPr kumimoji="0" lang="ru-RU"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073669315"/>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par>
                          <p:cTn id="11" fill="hold">
                            <p:stCondLst>
                              <p:cond delay="2000"/>
                            </p:stCondLst>
                            <p:childTnLst>
                              <p:par>
                                <p:cTn id="12" presetID="55"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2000" fill="hold"/>
                                        <p:tgtEl>
                                          <p:spTgt spid="4"/>
                                        </p:tgtEl>
                                        <p:attrNameLst>
                                          <p:attrName>ppt_w</p:attrName>
                                        </p:attrNameLst>
                                      </p:cBhvr>
                                      <p:tavLst>
                                        <p:tav tm="0">
                                          <p:val>
                                            <p:strVal val="#ppt_w*0.70"/>
                                          </p:val>
                                        </p:tav>
                                        <p:tav tm="100000">
                                          <p:val>
                                            <p:strVal val="#ppt_w"/>
                                          </p:val>
                                        </p:tav>
                                      </p:tavLst>
                                    </p:anim>
                                    <p:anim calcmode="lin" valueType="num">
                                      <p:cBhvr>
                                        <p:cTn id="15" dur="2000" fill="hold"/>
                                        <p:tgtEl>
                                          <p:spTgt spid="4"/>
                                        </p:tgtEl>
                                        <p:attrNameLst>
                                          <p:attrName>ppt_h</p:attrName>
                                        </p:attrNameLst>
                                      </p:cBhvr>
                                      <p:tavLst>
                                        <p:tav tm="0">
                                          <p:val>
                                            <p:strVal val="#ppt_h"/>
                                          </p:val>
                                        </p:tav>
                                        <p:tav tm="100000">
                                          <p:val>
                                            <p:strVal val="#ppt_h"/>
                                          </p:val>
                                        </p:tav>
                                      </p:tavLst>
                                    </p:anim>
                                    <p:animEffect transition="in" filter="fade">
                                      <p:cBhvr>
                                        <p:cTn id="16" dur="2000"/>
                                        <p:tgtEl>
                                          <p:spTgt spid="4"/>
                                        </p:tgtEl>
                                      </p:cBhvr>
                                    </p:animEffect>
                                  </p:childTnLst>
                                </p:cTn>
                              </p:par>
                            </p:childTnLst>
                          </p:cTn>
                        </p:par>
                        <p:par>
                          <p:cTn id="17" fill="hold">
                            <p:stCondLst>
                              <p:cond delay="4000"/>
                            </p:stCondLst>
                            <p:childTnLst>
                              <p:par>
                                <p:cTn id="18" presetID="5" presetClass="entr" presetSubtype="10" fill="hold" grpId="0" nodeType="afterEffect">
                                  <p:stCondLst>
                                    <p:cond delay="0"/>
                                  </p:stCondLst>
                                  <p:childTnLst>
                                    <p:set>
                                      <p:cBhvr>
                                        <p:cTn id="19" dur="1" fill="hold">
                                          <p:stCondLst>
                                            <p:cond delay="0"/>
                                          </p:stCondLst>
                                        </p:cTn>
                                        <p:tgtEl>
                                          <p:spTgt spid="5121"/>
                                        </p:tgtEl>
                                        <p:attrNameLst>
                                          <p:attrName>style.visibility</p:attrName>
                                        </p:attrNameLst>
                                      </p:cBhvr>
                                      <p:to>
                                        <p:strVal val="visible"/>
                                      </p:to>
                                    </p:set>
                                    <p:animEffect transition="in" filter="checkerboard(across)">
                                      <p:cBhvr>
                                        <p:cTn id="20" dur="2000"/>
                                        <p:tgtEl>
                                          <p:spTgt spid="5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12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роза\Desktop\Новая папка\DSC_063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0373642"/>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51569" y="-142900"/>
            <a:ext cx="6465232" cy="1569660"/>
          </a:xfrm>
          <a:prstGeom prst="rect">
            <a:avLst/>
          </a:prstGeom>
          <a:noFill/>
        </p:spPr>
        <p:txBody>
          <a:bodyPr wrap="none" lIns="91440" tIns="45720" rIns="91440" bIns="45720">
            <a:spAutoFit/>
          </a:bodyPr>
          <a:lstStyle/>
          <a:p>
            <a:pPr algn="ctr"/>
            <a:r>
              <a:rPr lang="ru-RU" sz="4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Станция: </a:t>
            </a:r>
          </a:p>
          <a:p>
            <a:pPr algn="ctr"/>
            <a:r>
              <a:rPr lang="ru-RU"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«Информационная»</a:t>
            </a:r>
            <a:endParaRPr lang="ru-RU" sz="4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3" name="Рисунок 2" descr="J:\Педсовет по математике\Паровозик из ромашково\imgpreview15.jpeg"/>
          <p:cNvPicPr/>
          <p:nvPr/>
        </p:nvPicPr>
        <p:blipFill>
          <a:blip r:embed="rId2" cstate="print"/>
          <a:srcRect l="6759" t="9470" r="6648" b="12121"/>
          <a:stretch>
            <a:fillRect/>
          </a:stretch>
        </p:blipFill>
        <p:spPr bwMode="auto">
          <a:xfrm>
            <a:off x="0" y="0"/>
            <a:ext cx="1604575" cy="1785926"/>
          </a:xfrm>
          <a:prstGeom prst="ellipse">
            <a:avLst/>
          </a:prstGeom>
          <a:ln w="76200" cap="rnd">
            <a:solidFill>
              <a:schemeClr val="accent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Скругленная прямоугольная выноска 3"/>
          <p:cNvSpPr/>
          <p:nvPr/>
        </p:nvSpPr>
        <p:spPr>
          <a:xfrm>
            <a:off x="483548" y="1428736"/>
            <a:ext cx="8506617" cy="5286412"/>
          </a:xfrm>
          <a:prstGeom prst="wedgeRoundRectCallout">
            <a:avLst>
              <a:gd name="adj1" fmla="val -56615"/>
              <a:gd name="adj2" fmla="val -52884"/>
              <a:gd name="adj3" fmla="val 16667"/>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0177" name="Rectangle 1"/>
          <p:cNvSpPr>
            <a:spLocks noChangeArrowheads="1"/>
          </p:cNvSpPr>
          <p:nvPr/>
        </p:nvSpPr>
        <p:spPr bwMode="auto">
          <a:xfrm>
            <a:off x="813262" y="1377065"/>
            <a:ext cx="8045018"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Отметим основные педагогические требования к занимательному математическому материалу как дидактическому средству.</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 Материал должен быть разнообразным. Это требование вытекает из основной его функции, заключающейся в развитии и совершенствовании количественных, пространственных и временных представлений у детей. Разнообразными должны быть занимательные задачи по способам решения. Когда способ решения найден, то аналогичные задачи решаются без особого труда, сама задача из нестандартной становится шаблонной, ее развивающее влияние резко снижается. Разнообразить следует и формы организации работы с этим материалом: индивидуальные и групповые, в свободной самостоятельной деятельности и на занятиях, в детском саду и дома и т. д.</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 Занимательный материал должен использоваться не эпизодически, случайно, а в определенной системе, предполагающей постепенное усложнение задач, игр, упражнений.</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3. Организуя деятельность детей с занимательным материалом и руководя ею, необходимо сочетать методы прямого обучения с созданием условий для самостоятельных поисков способов решения.</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4. Занимательный материал должен отвечать разным уровням общего и математического развития ребенка. Это требование реализуется благодаря варьированию заданий, методических приемов и форм организации.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5. Использование занимательного математического материала должно сочетаться с другими дидактическими средствами по формированию у детей элементарных математических представлений.</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773159578"/>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6" presetClass="entr" presetSubtype="16"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par>
                          <p:cTn id="14" fill="hold">
                            <p:stCondLst>
                              <p:cond delay="3000"/>
                            </p:stCondLst>
                            <p:childTnLst>
                              <p:par>
                                <p:cTn id="15" presetID="5" presetClass="entr" presetSubtype="10" fill="hold" grpId="0" nodeType="afterEffect">
                                  <p:stCondLst>
                                    <p:cond delay="0"/>
                                  </p:stCondLst>
                                  <p:childTnLst>
                                    <p:set>
                                      <p:cBhvr>
                                        <p:cTn id="16" dur="1" fill="hold">
                                          <p:stCondLst>
                                            <p:cond delay="0"/>
                                          </p:stCondLst>
                                        </p:cTn>
                                        <p:tgtEl>
                                          <p:spTgt spid="50177"/>
                                        </p:tgtEl>
                                        <p:attrNameLst>
                                          <p:attrName>style.visibility</p:attrName>
                                        </p:attrNameLst>
                                      </p:cBhvr>
                                      <p:to>
                                        <p:strVal val="visible"/>
                                      </p:to>
                                    </p:set>
                                    <p:animEffect transition="in" filter="checkerboard(across)">
                                      <p:cBhvr>
                                        <p:cTn id="17" dur="500"/>
                                        <p:tgtEl>
                                          <p:spTgt spid="50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017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роза\Desktop\Новая папка\DSC_06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7961825"/>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роза\Desktop\Новая папка\DSC_063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13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8011410"/>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роза\Desktop\Новая папка\DSC_062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2134437"/>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роза\Desktop\img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173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5127977"/>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b="6250"/>
          <a:stretch>
            <a:fillRect/>
          </a:stretch>
        </p:blipFill>
        <p:spPr bwMode="auto">
          <a:xfrm>
            <a:off x="0" y="0"/>
            <a:ext cx="9144000" cy="6858000"/>
          </a:xfrm>
          <a:prstGeom prst="rect">
            <a:avLst/>
          </a:prstGeom>
          <a:noFill/>
          <a:ln w="9525">
            <a:noFill/>
            <a:miter lim="800000"/>
            <a:headEnd/>
            <a:tailEnd/>
          </a:ln>
          <a:effectLst/>
        </p:spPr>
      </p:pic>
      <p:sp>
        <p:nvSpPr>
          <p:cNvPr id="3" name="TextBox 2"/>
          <p:cNvSpPr txBox="1"/>
          <p:nvPr/>
        </p:nvSpPr>
        <p:spPr>
          <a:xfrm>
            <a:off x="2714612" y="928670"/>
            <a:ext cx="4143404" cy="3666925"/>
          </a:xfrm>
          <a:prstGeom prst="rect">
            <a:avLst/>
          </a:prstGeom>
          <a:noFill/>
        </p:spPr>
        <p:txBody>
          <a:bodyPr wrap="square" lIns="95782" tIns="47891" rIns="95782" bIns="47891" rtlCol="0">
            <a:spAutoFit/>
          </a:bodyPr>
          <a:lstStyle/>
          <a:p>
            <a:pPr algn="ctr"/>
            <a:r>
              <a:rPr lang="ru-RU" sz="2900" b="1" dirty="0" smtClean="0">
                <a:latin typeface="Tahoma" pitchFamily="34" charset="0"/>
              </a:rPr>
              <a:t>Десять страниц понятной математики</a:t>
            </a:r>
          </a:p>
          <a:p>
            <a:pPr algn="ctr"/>
            <a:r>
              <a:rPr lang="ru-RU" sz="2900" b="1" dirty="0" smtClean="0">
                <a:latin typeface="Tahoma" pitchFamily="34" charset="0"/>
              </a:rPr>
              <a:t> лучше ста страниц, заученных на память, </a:t>
            </a:r>
          </a:p>
          <a:p>
            <a:pPr algn="ctr"/>
            <a:r>
              <a:rPr lang="ru-RU" sz="2900" b="1" dirty="0" smtClean="0">
                <a:latin typeface="Tahoma" pitchFamily="34" charset="0"/>
              </a:rPr>
              <a:t>но не понятных.</a:t>
            </a:r>
            <a:r>
              <a:rPr lang="ru-RU" sz="2900" dirty="0" smtClean="0"/>
              <a:t>                     В.А.Сухомлинский</a:t>
            </a:r>
            <a:endParaRPr lang="ru-RU" sz="2900" dirty="0"/>
          </a:p>
        </p:txBody>
      </p:sp>
    </p:spTree>
    <p:extLst>
      <p:ext uri="{BB962C8B-B14F-4D97-AF65-F5344CB8AC3E}">
        <p14:creationId xmlns:p14="http://schemas.microsoft.com/office/powerpoint/2010/main" val="1943280461"/>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роза\Desktop\Новая папка\DSC_055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0"/>
            <a:ext cx="925251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435111"/>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Горизонтальный свиток 12"/>
          <p:cNvSpPr/>
          <p:nvPr/>
        </p:nvSpPr>
        <p:spPr>
          <a:xfrm>
            <a:off x="2527774" y="0"/>
            <a:ext cx="4220337" cy="1285860"/>
          </a:xfrm>
          <a:prstGeom prst="horizontalScroll">
            <a:avLst/>
          </a:prstGeom>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Прямоугольник 5"/>
          <p:cNvSpPr/>
          <p:nvPr/>
        </p:nvSpPr>
        <p:spPr>
          <a:xfrm>
            <a:off x="2857489" y="214290"/>
            <a:ext cx="3760077" cy="923330"/>
          </a:xfrm>
          <a:prstGeom prst="rect">
            <a:avLst/>
          </a:prstGeom>
          <a:noFill/>
        </p:spPr>
        <p:txBody>
          <a:bodyPr wrap="square" lIns="91440" tIns="45720" rIns="91440" bIns="45720">
            <a:spAutoFit/>
          </a:bodyPr>
          <a:lstStyle/>
          <a:p>
            <a:pPr algn="ctr"/>
            <a:r>
              <a:rPr lang="ru-RU"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Разминка</a:t>
            </a:r>
            <a:endPar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Овал 7"/>
          <p:cNvSpPr/>
          <p:nvPr/>
        </p:nvSpPr>
        <p:spPr>
          <a:xfrm rot="2210851">
            <a:off x="-207275" y="474909"/>
            <a:ext cx="3666584" cy="216274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Овал 8"/>
          <p:cNvSpPr/>
          <p:nvPr/>
        </p:nvSpPr>
        <p:spPr>
          <a:xfrm rot="19611269">
            <a:off x="-128981" y="4020651"/>
            <a:ext cx="3621452" cy="2398623"/>
          </a:xfrm>
          <a:prstGeom prst="ellipse">
            <a:avLst/>
          </a:prstGeom>
          <a:solidFill>
            <a:schemeClr val="accent5">
              <a:lumMod val="60000"/>
              <a:lumOff val="4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0" name="Овал 9"/>
          <p:cNvSpPr/>
          <p:nvPr/>
        </p:nvSpPr>
        <p:spPr>
          <a:xfrm rot="1881907">
            <a:off x="5400192" y="4218385"/>
            <a:ext cx="3859380" cy="2207587"/>
          </a:xfrm>
          <a:prstGeom prst="ellipse">
            <a:avLst/>
          </a:prstGeom>
          <a:solidFill>
            <a:schemeClr val="accent6">
              <a:lumMod val="60000"/>
              <a:lumOff val="4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Овал 10"/>
          <p:cNvSpPr/>
          <p:nvPr/>
        </p:nvSpPr>
        <p:spPr>
          <a:xfrm rot="19747501">
            <a:off x="5386785" y="497588"/>
            <a:ext cx="3865141" cy="2090667"/>
          </a:xfrm>
          <a:prstGeom prst="ellipse">
            <a:avLst/>
          </a:prstGeom>
          <a:solidFill>
            <a:schemeClr val="accent2">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Овал 6"/>
          <p:cNvSpPr/>
          <p:nvPr/>
        </p:nvSpPr>
        <p:spPr>
          <a:xfrm>
            <a:off x="2593717" y="1500174"/>
            <a:ext cx="3560910" cy="3571900"/>
          </a:xfrm>
          <a:prstGeom prst="ellipse">
            <a:avLst/>
          </a:prstGeom>
          <a:solidFill>
            <a:schemeClr val="accent1">
              <a:lumMod val="20000"/>
              <a:lumOff val="8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2" name="TextBox 11"/>
          <p:cNvSpPr txBox="1"/>
          <p:nvPr/>
        </p:nvSpPr>
        <p:spPr>
          <a:xfrm>
            <a:off x="2725602" y="2000241"/>
            <a:ext cx="3165253" cy="2318207"/>
          </a:xfrm>
          <a:prstGeom prst="rect">
            <a:avLst/>
          </a:prstGeom>
          <a:noFill/>
        </p:spPr>
        <p:txBody>
          <a:bodyPr wrap="square" rtlCol="0">
            <a:spAutoFit/>
          </a:bodyPr>
          <a:lstStyle/>
          <a:p>
            <a:pPr algn="ctr"/>
            <a:r>
              <a:rPr lang="ru-RU" sz="2800" b="1" dirty="0" smtClean="0">
                <a:latin typeface="Times New Roman" pitchFamily="18" charset="0"/>
                <a:cs typeface="Times New Roman" pitchFamily="18" charset="0"/>
              </a:rPr>
              <a:t>Какие обще дидактические принципы лежат в основе методики обучения ФЭМП?</a:t>
            </a:r>
            <a:endParaRPr lang="ru-RU" sz="2800" b="1" dirty="0">
              <a:latin typeface="Times New Roman" pitchFamily="18" charset="0"/>
              <a:cs typeface="Times New Roman" pitchFamily="18" charset="0"/>
            </a:endParaRPr>
          </a:p>
        </p:txBody>
      </p:sp>
      <p:sp>
        <p:nvSpPr>
          <p:cNvPr id="14" name="Прямоугольник 13"/>
          <p:cNvSpPr/>
          <p:nvPr/>
        </p:nvSpPr>
        <p:spPr>
          <a:xfrm rot="2429464">
            <a:off x="-343035" y="1092157"/>
            <a:ext cx="3602333" cy="646331"/>
          </a:xfrm>
          <a:prstGeom prst="rect">
            <a:avLst/>
          </a:prstGeom>
          <a:noFill/>
        </p:spPr>
        <p:txBody>
          <a:bodyPr wrap="none" lIns="91440" tIns="45720" rIns="91440" bIns="45720">
            <a:spAutoFit/>
          </a:bodyPr>
          <a:lstStyle/>
          <a:p>
            <a:pPr algn="ctr"/>
            <a:r>
              <a:rPr lang="ru-RU" sz="36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Систематичность</a:t>
            </a:r>
            <a:endParaRPr lang="ru-RU" sz="36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15" name="Прямоугольник 14"/>
          <p:cNvSpPr/>
          <p:nvPr/>
        </p:nvSpPr>
        <p:spPr>
          <a:xfrm rot="19996906">
            <a:off x="-212142" y="5083365"/>
            <a:ext cx="3653181" cy="492443"/>
          </a:xfrm>
          <a:prstGeom prst="rect">
            <a:avLst/>
          </a:prstGeom>
          <a:noFill/>
        </p:spPr>
        <p:txBody>
          <a:bodyPr wrap="none" lIns="91440" tIns="45720" rIns="91440" bIns="45720">
            <a:spAutoFit/>
          </a:bodyPr>
          <a:lstStyle/>
          <a:p>
            <a:pPr algn="ctr"/>
            <a:r>
              <a:rPr lang="ru-RU" sz="26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Последовательность</a:t>
            </a:r>
            <a:endParaRPr lang="ru-RU" sz="26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6" name="Прямоугольник 15"/>
          <p:cNvSpPr/>
          <p:nvPr/>
        </p:nvSpPr>
        <p:spPr>
          <a:xfrm rot="1744249">
            <a:off x="5579905" y="4916927"/>
            <a:ext cx="3491598"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000" b="1" i="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П</a:t>
            </a:r>
            <a:r>
              <a:rPr lang="ru-RU" sz="4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остепенность</a:t>
            </a:r>
            <a:endParaRPr lang="ru-RU"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7" name="Прямоугольник 16"/>
          <p:cNvSpPr/>
          <p:nvPr/>
        </p:nvSpPr>
        <p:spPr>
          <a:xfrm rot="19936612">
            <a:off x="5642512" y="965561"/>
            <a:ext cx="3802836" cy="1077218"/>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32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Индивидуальный</a:t>
            </a:r>
          </a:p>
          <a:p>
            <a:pPr algn="ctr"/>
            <a:r>
              <a:rPr lang="ru-RU" sz="32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подход</a:t>
            </a:r>
            <a:endParaRPr lang="ru-RU" sz="32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18" name="Рисунок 17" descr="J:\Педсовет по математике\Паровозик из ромашково\imgpreview15.jpeg"/>
          <p:cNvPicPr/>
          <p:nvPr/>
        </p:nvPicPr>
        <p:blipFill>
          <a:blip r:embed="rId3" cstate="print"/>
          <a:srcRect l="6759" t="9470" r="6648" b="12121"/>
          <a:stretch>
            <a:fillRect/>
          </a:stretch>
        </p:blipFill>
        <p:spPr bwMode="auto">
          <a:xfrm>
            <a:off x="1868346" y="0"/>
            <a:ext cx="1274862" cy="1356938"/>
          </a:xfrm>
          <a:prstGeom prst="ellipse">
            <a:avLst/>
          </a:prstGeom>
          <a:ln w="76200" cap="rnd">
            <a:solidFill>
              <a:schemeClr val="accent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ustDataLst>
      <p:tags r:id="rId1"/>
    </p:custDataLst>
    <p:extLst>
      <p:ext uri="{BB962C8B-B14F-4D97-AF65-F5344CB8AC3E}">
        <p14:creationId xmlns:p14="http://schemas.microsoft.com/office/powerpoint/2010/main" val="1540699129"/>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anim calcmode="lin" valueType="num">
                                      <p:cBhvr>
                                        <p:cTn id="8" dur="2000" fill="hold"/>
                                        <p:tgtEl>
                                          <p:spTgt spid="13"/>
                                        </p:tgtEl>
                                        <p:attrNameLst>
                                          <p:attrName>style.rotation</p:attrName>
                                        </p:attrNameLst>
                                      </p:cBhvr>
                                      <p:tavLst>
                                        <p:tav tm="0">
                                          <p:val>
                                            <p:fltVal val="720"/>
                                          </p:val>
                                        </p:tav>
                                        <p:tav tm="100000">
                                          <p:val>
                                            <p:fltVal val="0"/>
                                          </p:val>
                                        </p:tav>
                                      </p:tavLst>
                                    </p:anim>
                                    <p:anim calcmode="lin" valueType="num">
                                      <p:cBhvr>
                                        <p:cTn id="9" dur="2000" fill="hold"/>
                                        <p:tgtEl>
                                          <p:spTgt spid="13"/>
                                        </p:tgtEl>
                                        <p:attrNameLst>
                                          <p:attrName>ppt_h</p:attrName>
                                        </p:attrNameLst>
                                      </p:cBhvr>
                                      <p:tavLst>
                                        <p:tav tm="0">
                                          <p:val>
                                            <p:fltVal val="0"/>
                                          </p:val>
                                        </p:tav>
                                        <p:tav tm="100000">
                                          <p:val>
                                            <p:strVal val="#ppt_h"/>
                                          </p:val>
                                        </p:tav>
                                      </p:tavLst>
                                    </p:anim>
                                    <p:anim calcmode="lin" valueType="num">
                                      <p:cBhvr>
                                        <p:cTn id="10" dur="2000" fill="hold"/>
                                        <p:tgtEl>
                                          <p:spTgt spid="13"/>
                                        </p:tgtEl>
                                        <p:attrNameLst>
                                          <p:attrName>ppt_w</p:attrName>
                                        </p:attrNameLst>
                                      </p:cBhvr>
                                      <p:tavLst>
                                        <p:tav tm="0">
                                          <p:val>
                                            <p:fltVal val="0"/>
                                          </p:val>
                                        </p:tav>
                                        <p:tav tm="100000">
                                          <p:val>
                                            <p:strVal val="#ppt_w"/>
                                          </p:val>
                                        </p:tav>
                                      </p:tavLst>
                                    </p:anim>
                                  </p:childTnLst>
                                </p:cTn>
                              </p:par>
                            </p:childTnLst>
                          </p:cTn>
                        </p:par>
                        <p:par>
                          <p:cTn id="11" fill="hold">
                            <p:stCondLst>
                              <p:cond delay="2000"/>
                            </p:stCondLst>
                            <p:childTnLst>
                              <p:par>
                                <p:cTn id="12" presetID="25"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15"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16"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17" dur="1000" fill="hold"/>
                                        <p:tgtEl>
                                          <p:spTgt spid="6"/>
                                        </p:tgtEl>
                                        <p:attrNameLst>
                                          <p:attrName>ppt_h</p:attrName>
                                        </p:attrNameLst>
                                      </p:cBhvr>
                                      <p:tavLst>
                                        <p:tav tm="0">
                                          <p:val>
                                            <p:strVal val="#ppt_h"/>
                                          </p:val>
                                        </p:tav>
                                        <p:tav tm="100000">
                                          <p:val>
                                            <p:strVal val="#ppt_h"/>
                                          </p:val>
                                        </p:tav>
                                      </p:tavLst>
                                    </p:anim>
                                    <p:anim calcmode="lin" valueType="num">
                                      <p:cBhvr>
                                        <p:cTn id="18"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19"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0"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1" dur="1000" decel="50000">
                                          <p:stCondLst>
                                            <p:cond delay="0"/>
                                          </p:stCondLst>
                                        </p:cTn>
                                        <p:tgtEl>
                                          <p:spTgt spid="6"/>
                                        </p:tgtEl>
                                      </p:cBhvr>
                                    </p:animEffect>
                                  </p:childTnLst>
                                </p:cTn>
                              </p:par>
                            </p:childTnLst>
                          </p:cTn>
                        </p:par>
                        <p:par>
                          <p:cTn id="22" fill="hold">
                            <p:stCondLst>
                              <p:cond delay="3000"/>
                            </p:stCondLst>
                            <p:childTnLst>
                              <p:par>
                                <p:cTn id="23" presetID="21" presetClass="entr" presetSubtype="4"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heel(4)">
                                      <p:cBhvr>
                                        <p:cTn id="25" dur="2000"/>
                                        <p:tgtEl>
                                          <p:spTgt spid="7"/>
                                        </p:tgtEl>
                                      </p:cBhvr>
                                    </p:animEffect>
                                  </p:childTnLst>
                                </p:cTn>
                              </p:par>
                            </p:childTnLst>
                          </p:cTn>
                        </p:par>
                        <p:par>
                          <p:cTn id="26" fill="hold">
                            <p:stCondLst>
                              <p:cond delay="5000"/>
                            </p:stCondLst>
                            <p:childTnLst>
                              <p:par>
                                <p:cTn id="27" presetID="18" presetClass="entr" presetSubtype="12"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strips(downLeft)">
                                      <p:cBhvr>
                                        <p:cTn id="29" dur="500"/>
                                        <p:tgtEl>
                                          <p:spTgt spid="12"/>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2000"/>
                                        <p:tgtEl>
                                          <p:spTgt spid="8"/>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circle(in)">
                                      <p:cBhvr>
                                        <p:cTn id="35" dur="2000"/>
                                        <p:tgtEl>
                                          <p:spTgt spid="11"/>
                                        </p:tgtEl>
                                      </p:cBhvr>
                                    </p:animEffect>
                                  </p:childTnLst>
                                </p:cTn>
                              </p:par>
                              <p:par>
                                <p:cTn id="36" presetID="5" presetClass="entr" presetSubtype="1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checkerboard(across)">
                                      <p:cBhvr>
                                        <p:cTn id="38" dur="2000"/>
                                        <p:tgtEl>
                                          <p:spTgt spid="10"/>
                                        </p:tgtEl>
                                      </p:cBhvr>
                                    </p:animEffect>
                                  </p:childTnLst>
                                </p:cTn>
                              </p:par>
                              <p:par>
                                <p:cTn id="39" presetID="5" presetClass="entr" presetSubtype="1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checkerboard(across)">
                                      <p:cBhvr>
                                        <p:cTn id="41" dur="20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35" presetClass="entr" presetSubtype="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2000"/>
                                        <p:tgtEl>
                                          <p:spTgt spid="14"/>
                                        </p:tgtEl>
                                      </p:cBhvr>
                                    </p:animEffect>
                                    <p:anim calcmode="lin" valueType="num">
                                      <p:cBhvr>
                                        <p:cTn id="47" dur="2000" fill="hold"/>
                                        <p:tgtEl>
                                          <p:spTgt spid="14"/>
                                        </p:tgtEl>
                                        <p:attrNameLst>
                                          <p:attrName>style.rotation</p:attrName>
                                        </p:attrNameLst>
                                      </p:cBhvr>
                                      <p:tavLst>
                                        <p:tav tm="0">
                                          <p:val>
                                            <p:fltVal val="720"/>
                                          </p:val>
                                        </p:tav>
                                        <p:tav tm="100000">
                                          <p:val>
                                            <p:fltVal val="0"/>
                                          </p:val>
                                        </p:tav>
                                      </p:tavLst>
                                    </p:anim>
                                    <p:anim calcmode="lin" valueType="num">
                                      <p:cBhvr>
                                        <p:cTn id="48" dur="2000" fill="hold"/>
                                        <p:tgtEl>
                                          <p:spTgt spid="14"/>
                                        </p:tgtEl>
                                        <p:attrNameLst>
                                          <p:attrName>ppt_h</p:attrName>
                                        </p:attrNameLst>
                                      </p:cBhvr>
                                      <p:tavLst>
                                        <p:tav tm="0">
                                          <p:val>
                                            <p:fltVal val="0"/>
                                          </p:val>
                                        </p:tav>
                                        <p:tav tm="100000">
                                          <p:val>
                                            <p:strVal val="#ppt_h"/>
                                          </p:val>
                                        </p:tav>
                                      </p:tavLst>
                                    </p:anim>
                                    <p:anim calcmode="lin" valueType="num">
                                      <p:cBhvr>
                                        <p:cTn id="49" dur="2000" fill="hold"/>
                                        <p:tgtEl>
                                          <p:spTgt spid="14"/>
                                        </p:tgtEl>
                                        <p:attrNameLst>
                                          <p:attrName>ppt_w</p:attrName>
                                        </p:attrNameLst>
                                      </p:cBhvr>
                                      <p:tavLst>
                                        <p:tav tm="0">
                                          <p:val>
                                            <p:fltVal val="0"/>
                                          </p:val>
                                        </p:tav>
                                        <p:tav tm="100000">
                                          <p:val>
                                            <p:strVal val="#ppt_w"/>
                                          </p:val>
                                        </p:tav>
                                      </p:tavLst>
                                    </p:anim>
                                  </p:childTnLst>
                                </p:cTn>
                              </p:par>
                            </p:childTnLst>
                          </p:cTn>
                        </p:par>
                      </p:childTnLst>
                    </p:cTn>
                  </p:par>
                  <p:par>
                    <p:cTn id="50" fill="hold">
                      <p:stCondLst>
                        <p:cond delay="indefinite"/>
                      </p:stCondLst>
                      <p:childTnLst>
                        <p:par>
                          <p:cTn id="51" fill="hold">
                            <p:stCondLst>
                              <p:cond delay="0"/>
                            </p:stCondLst>
                            <p:childTnLst>
                              <p:par>
                                <p:cTn id="52" presetID="35" presetClass="entr" presetSubtype="0" fill="hold" grpId="0" nodeType="click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2000"/>
                                        <p:tgtEl>
                                          <p:spTgt spid="15"/>
                                        </p:tgtEl>
                                      </p:cBhvr>
                                    </p:animEffect>
                                    <p:anim calcmode="lin" valueType="num">
                                      <p:cBhvr>
                                        <p:cTn id="55" dur="2000" fill="hold"/>
                                        <p:tgtEl>
                                          <p:spTgt spid="15"/>
                                        </p:tgtEl>
                                        <p:attrNameLst>
                                          <p:attrName>style.rotation</p:attrName>
                                        </p:attrNameLst>
                                      </p:cBhvr>
                                      <p:tavLst>
                                        <p:tav tm="0">
                                          <p:val>
                                            <p:fltVal val="720"/>
                                          </p:val>
                                        </p:tav>
                                        <p:tav tm="100000">
                                          <p:val>
                                            <p:fltVal val="0"/>
                                          </p:val>
                                        </p:tav>
                                      </p:tavLst>
                                    </p:anim>
                                    <p:anim calcmode="lin" valueType="num">
                                      <p:cBhvr>
                                        <p:cTn id="56" dur="2000" fill="hold"/>
                                        <p:tgtEl>
                                          <p:spTgt spid="15"/>
                                        </p:tgtEl>
                                        <p:attrNameLst>
                                          <p:attrName>ppt_h</p:attrName>
                                        </p:attrNameLst>
                                      </p:cBhvr>
                                      <p:tavLst>
                                        <p:tav tm="0">
                                          <p:val>
                                            <p:fltVal val="0"/>
                                          </p:val>
                                        </p:tav>
                                        <p:tav tm="100000">
                                          <p:val>
                                            <p:strVal val="#ppt_h"/>
                                          </p:val>
                                        </p:tav>
                                      </p:tavLst>
                                    </p:anim>
                                    <p:anim calcmode="lin" valueType="num">
                                      <p:cBhvr>
                                        <p:cTn id="57" dur="2000" fill="hold"/>
                                        <p:tgtEl>
                                          <p:spTgt spid="15"/>
                                        </p:tgtEl>
                                        <p:attrNameLst>
                                          <p:attrName>ppt_w</p:attrName>
                                        </p:attrNameLst>
                                      </p:cBhvr>
                                      <p:tavLst>
                                        <p:tav tm="0">
                                          <p:val>
                                            <p:fltVal val="0"/>
                                          </p:val>
                                        </p:tav>
                                        <p:tav tm="100000">
                                          <p:val>
                                            <p:strVal val="#ppt_w"/>
                                          </p:val>
                                        </p:tav>
                                      </p:tavLst>
                                    </p:anim>
                                  </p:childTnLst>
                                </p:cTn>
                              </p:par>
                            </p:childTnLst>
                          </p:cTn>
                        </p:par>
                      </p:childTnLst>
                    </p:cTn>
                  </p:par>
                  <p:par>
                    <p:cTn id="58" fill="hold">
                      <p:stCondLst>
                        <p:cond delay="indefinite"/>
                      </p:stCondLst>
                      <p:childTnLst>
                        <p:par>
                          <p:cTn id="59" fill="hold">
                            <p:stCondLst>
                              <p:cond delay="0"/>
                            </p:stCondLst>
                            <p:childTnLst>
                              <p:par>
                                <p:cTn id="60" presetID="35" presetClass="entr" presetSubtype="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2000"/>
                                        <p:tgtEl>
                                          <p:spTgt spid="17"/>
                                        </p:tgtEl>
                                      </p:cBhvr>
                                    </p:animEffect>
                                    <p:anim calcmode="lin" valueType="num">
                                      <p:cBhvr>
                                        <p:cTn id="63" dur="2000" fill="hold"/>
                                        <p:tgtEl>
                                          <p:spTgt spid="17"/>
                                        </p:tgtEl>
                                        <p:attrNameLst>
                                          <p:attrName>style.rotation</p:attrName>
                                        </p:attrNameLst>
                                      </p:cBhvr>
                                      <p:tavLst>
                                        <p:tav tm="0">
                                          <p:val>
                                            <p:fltVal val="720"/>
                                          </p:val>
                                        </p:tav>
                                        <p:tav tm="100000">
                                          <p:val>
                                            <p:fltVal val="0"/>
                                          </p:val>
                                        </p:tav>
                                      </p:tavLst>
                                    </p:anim>
                                    <p:anim calcmode="lin" valueType="num">
                                      <p:cBhvr>
                                        <p:cTn id="64" dur="2000" fill="hold"/>
                                        <p:tgtEl>
                                          <p:spTgt spid="17"/>
                                        </p:tgtEl>
                                        <p:attrNameLst>
                                          <p:attrName>ppt_h</p:attrName>
                                        </p:attrNameLst>
                                      </p:cBhvr>
                                      <p:tavLst>
                                        <p:tav tm="0">
                                          <p:val>
                                            <p:fltVal val="0"/>
                                          </p:val>
                                        </p:tav>
                                        <p:tav tm="100000">
                                          <p:val>
                                            <p:strVal val="#ppt_h"/>
                                          </p:val>
                                        </p:tav>
                                      </p:tavLst>
                                    </p:anim>
                                    <p:anim calcmode="lin" valueType="num">
                                      <p:cBhvr>
                                        <p:cTn id="65" dur="2000" fill="hold"/>
                                        <p:tgtEl>
                                          <p:spTgt spid="17"/>
                                        </p:tgtEl>
                                        <p:attrNameLst>
                                          <p:attrName>ppt_w</p:attrName>
                                        </p:attrNameLst>
                                      </p:cBhvr>
                                      <p:tavLst>
                                        <p:tav tm="0">
                                          <p:val>
                                            <p:fltVal val="0"/>
                                          </p:val>
                                        </p:tav>
                                        <p:tav tm="100000">
                                          <p:val>
                                            <p:strVal val="#ppt_w"/>
                                          </p:val>
                                        </p:tav>
                                      </p:tavLst>
                                    </p:anim>
                                  </p:childTnLst>
                                </p:cTn>
                              </p:par>
                            </p:childTnLst>
                          </p:cTn>
                        </p:par>
                      </p:childTnLst>
                    </p:cTn>
                  </p:par>
                  <p:par>
                    <p:cTn id="66" fill="hold">
                      <p:stCondLst>
                        <p:cond delay="indefinite"/>
                      </p:stCondLst>
                      <p:childTnLst>
                        <p:par>
                          <p:cTn id="67" fill="hold">
                            <p:stCondLst>
                              <p:cond delay="0"/>
                            </p:stCondLst>
                            <p:childTnLst>
                              <p:par>
                                <p:cTn id="68" presetID="35" presetClass="entr" presetSubtype="0" fill="hold" grpId="0" nodeType="click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fade">
                                      <p:cBhvr>
                                        <p:cTn id="70" dur="2000"/>
                                        <p:tgtEl>
                                          <p:spTgt spid="16"/>
                                        </p:tgtEl>
                                      </p:cBhvr>
                                    </p:animEffect>
                                    <p:anim calcmode="lin" valueType="num">
                                      <p:cBhvr>
                                        <p:cTn id="71" dur="2000" fill="hold"/>
                                        <p:tgtEl>
                                          <p:spTgt spid="16"/>
                                        </p:tgtEl>
                                        <p:attrNameLst>
                                          <p:attrName>style.rotation</p:attrName>
                                        </p:attrNameLst>
                                      </p:cBhvr>
                                      <p:tavLst>
                                        <p:tav tm="0">
                                          <p:val>
                                            <p:fltVal val="720"/>
                                          </p:val>
                                        </p:tav>
                                        <p:tav tm="100000">
                                          <p:val>
                                            <p:fltVal val="0"/>
                                          </p:val>
                                        </p:tav>
                                      </p:tavLst>
                                    </p:anim>
                                    <p:anim calcmode="lin" valueType="num">
                                      <p:cBhvr>
                                        <p:cTn id="72" dur="2000" fill="hold"/>
                                        <p:tgtEl>
                                          <p:spTgt spid="16"/>
                                        </p:tgtEl>
                                        <p:attrNameLst>
                                          <p:attrName>ppt_h</p:attrName>
                                        </p:attrNameLst>
                                      </p:cBhvr>
                                      <p:tavLst>
                                        <p:tav tm="0">
                                          <p:val>
                                            <p:fltVal val="0"/>
                                          </p:val>
                                        </p:tav>
                                        <p:tav tm="100000">
                                          <p:val>
                                            <p:strVal val="#ppt_h"/>
                                          </p:val>
                                        </p:tav>
                                      </p:tavLst>
                                    </p:anim>
                                    <p:anim calcmode="lin" valueType="num">
                                      <p:cBhvr>
                                        <p:cTn id="73" dur="2000" fill="hold"/>
                                        <p:tgtEl>
                                          <p:spTgt spid="1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6" grpId="0"/>
      <p:bldP spid="8" grpId="0" animBg="1"/>
      <p:bldP spid="9" grpId="0" animBg="1"/>
      <p:bldP spid="10" grpId="0" animBg="1"/>
      <p:bldP spid="11" grpId="0" animBg="1"/>
      <p:bldP spid="7" grpId="0" animBg="1"/>
      <p:bldP spid="12" grpId="0"/>
      <p:bldP spid="14" grpId="0"/>
      <p:bldP spid="15" grpId="0"/>
      <p:bldP spid="16"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роза\Desktop\Новая папка\DSC_066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34109"/>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вал 5"/>
          <p:cNvSpPr/>
          <p:nvPr/>
        </p:nvSpPr>
        <p:spPr>
          <a:xfrm rot="1546596">
            <a:off x="-122049" y="1113234"/>
            <a:ext cx="3666584" cy="216274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Овал 6"/>
          <p:cNvSpPr/>
          <p:nvPr/>
        </p:nvSpPr>
        <p:spPr>
          <a:xfrm rot="5100896">
            <a:off x="2383532" y="4045219"/>
            <a:ext cx="3635582" cy="1996382"/>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Овал 7"/>
          <p:cNvSpPr/>
          <p:nvPr/>
        </p:nvSpPr>
        <p:spPr>
          <a:xfrm rot="20534015">
            <a:off x="4986981" y="840179"/>
            <a:ext cx="3666584" cy="216274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Овал 8"/>
          <p:cNvSpPr/>
          <p:nvPr/>
        </p:nvSpPr>
        <p:spPr>
          <a:xfrm rot="19702112">
            <a:off x="75271" y="3381257"/>
            <a:ext cx="3666584" cy="216274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0" name="Овал 9"/>
          <p:cNvSpPr/>
          <p:nvPr/>
        </p:nvSpPr>
        <p:spPr>
          <a:xfrm rot="923715">
            <a:off x="4837155" y="3203072"/>
            <a:ext cx="3666584" cy="216274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4"/>
          <p:cNvSpPr/>
          <p:nvPr/>
        </p:nvSpPr>
        <p:spPr>
          <a:xfrm>
            <a:off x="2461831" y="1142984"/>
            <a:ext cx="3560910" cy="3571900"/>
          </a:xfrm>
          <a:prstGeom prst="ellipse">
            <a:avLst/>
          </a:prstGeom>
          <a:solidFill>
            <a:schemeClr val="accent1">
              <a:lumMod val="20000"/>
              <a:lumOff val="8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TextBox 10"/>
          <p:cNvSpPr txBox="1"/>
          <p:nvPr/>
        </p:nvSpPr>
        <p:spPr>
          <a:xfrm>
            <a:off x="2593717" y="1857365"/>
            <a:ext cx="3297138" cy="2677656"/>
          </a:xfrm>
          <a:prstGeom prst="rect">
            <a:avLst/>
          </a:prstGeom>
          <a:noFill/>
        </p:spPr>
        <p:txBody>
          <a:bodyPr wrap="square" rtlCol="0">
            <a:spAutoFit/>
          </a:bodyPr>
          <a:lstStyle/>
          <a:p>
            <a:pPr algn="ctr"/>
            <a:r>
              <a:rPr lang="ru-RU" sz="2800" b="1" dirty="0" smtClean="0">
                <a:latin typeface="Times New Roman" pitchFamily="18" charset="0"/>
                <a:cs typeface="Times New Roman" pitchFamily="18" charset="0"/>
              </a:rPr>
              <a:t>Из скольких разделов по ФЭМП состоит программа каждой возрастной группы?</a:t>
            </a:r>
            <a:endParaRPr lang="ru-RU" sz="2800" b="1" dirty="0">
              <a:latin typeface="Times New Roman" pitchFamily="18" charset="0"/>
              <a:cs typeface="Times New Roman" pitchFamily="18" charset="0"/>
            </a:endParaRPr>
          </a:p>
        </p:txBody>
      </p:sp>
      <p:sp>
        <p:nvSpPr>
          <p:cNvPr id="12" name="Прямоугольник 11"/>
          <p:cNvSpPr/>
          <p:nvPr/>
        </p:nvSpPr>
        <p:spPr>
          <a:xfrm rot="1597114">
            <a:off x="-142385" y="1497434"/>
            <a:ext cx="2849434" cy="954107"/>
          </a:xfrm>
          <a:prstGeom prst="rect">
            <a:avLst/>
          </a:prstGeom>
          <a:noFill/>
        </p:spPr>
        <p:txBody>
          <a:bodyPr wrap="none" lIns="91440" tIns="45720" rIns="91440" bIns="45720">
            <a:spAutoFit/>
          </a:bodyPr>
          <a:lstStyle/>
          <a:p>
            <a:pPr marL="457200" indent="-457200" algn="ctr"/>
            <a:r>
              <a:rPr lang="ru-RU"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1.Количество и</a:t>
            </a:r>
          </a:p>
          <a:p>
            <a:pPr marL="457200" indent="-457200" algn="ctr"/>
            <a:r>
              <a:rPr lang="ru-RU"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счет</a:t>
            </a:r>
            <a:endParaRPr lang="ru-RU" sz="2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Прямоугольник 12"/>
          <p:cNvSpPr/>
          <p:nvPr/>
        </p:nvSpPr>
        <p:spPr>
          <a:xfrm rot="19581420">
            <a:off x="136026" y="4232460"/>
            <a:ext cx="2856616" cy="707886"/>
          </a:xfrm>
          <a:prstGeom prst="rect">
            <a:avLst/>
          </a:prstGeom>
          <a:noFill/>
        </p:spPr>
        <p:txBody>
          <a:bodyPr wrap="none" lIns="91440" tIns="45720" rIns="91440" bIns="45720">
            <a:spAutoFit/>
          </a:bodyPr>
          <a:lstStyle/>
          <a:p>
            <a:pPr algn="ctr"/>
            <a:r>
              <a:rPr lang="ru-RU" sz="4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2. Величина</a:t>
            </a:r>
            <a:endParaRPr lang="ru-RU" sz="4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14" name="Прямоугольник 13"/>
          <p:cNvSpPr/>
          <p:nvPr/>
        </p:nvSpPr>
        <p:spPr>
          <a:xfrm rot="16200000">
            <a:off x="3297671" y="5373238"/>
            <a:ext cx="1901482" cy="584775"/>
          </a:xfrm>
          <a:prstGeom prst="rect">
            <a:avLst/>
          </a:prstGeom>
          <a:noFill/>
        </p:spPr>
        <p:txBody>
          <a:bodyPr wrap="none" lIns="91440" tIns="45720" rIns="91440" bIns="45720">
            <a:spAutoFit/>
          </a:bodyPr>
          <a:lstStyle/>
          <a:p>
            <a:pPr algn="ctr"/>
            <a:r>
              <a:rPr lang="ru-RU" sz="32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3.Форма</a:t>
            </a:r>
            <a:endParaRPr lang="ru-RU" sz="32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5" name="Прямоугольник 14"/>
          <p:cNvSpPr/>
          <p:nvPr/>
        </p:nvSpPr>
        <p:spPr>
          <a:xfrm rot="1642458">
            <a:off x="5572241" y="3847403"/>
            <a:ext cx="2999475" cy="1015663"/>
          </a:xfrm>
          <a:prstGeom prst="rect">
            <a:avLst/>
          </a:prstGeom>
          <a:noFill/>
        </p:spPr>
        <p:txBody>
          <a:bodyPr wrap="none" lIns="91440" tIns="45720" rIns="91440" bIns="45720">
            <a:spAutoFit/>
          </a:bodyPr>
          <a:lstStyle/>
          <a:p>
            <a:pPr algn="ctr"/>
            <a:r>
              <a:rPr lang="ru-RU" sz="3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4.Ориентировка </a:t>
            </a:r>
          </a:p>
          <a:p>
            <a:pPr algn="ctr"/>
            <a:r>
              <a:rPr lang="ru-RU" sz="3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в пространстве</a:t>
            </a:r>
            <a:endParaRPr lang="ru-RU" sz="3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16" name="Прямоугольник 15"/>
          <p:cNvSpPr/>
          <p:nvPr/>
        </p:nvSpPr>
        <p:spPr>
          <a:xfrm rot="20527771">
            <a:off x="5610946" y="1354237"/>
            <a:ext cx="2997937" cy="954107"/>
          </a:xfrm>
          <a:prstGeom prst="rect">
            <a:avLst/>
          </a:prstGeom>
          <a:noFill/>
        </p:spPr>
        <p:txBody>
          <a:bodyPr wrap="none" lIns="91440" tIns="45720" rIns="91440" bIns="45720">
            <a:spAutoFit/>
          </a:bodyPr>
          <a:lstStyle/>
          <a:p>
            <a:pPr algn="ctr"/>
            <a:r>
              <a:rPr lang="ru-RU"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5.Ориентировка</a:t>
            </a:r>
          </a:p>
          <a:p>
            <a:pPr algn="ctr"/>
            <a:r>
              <a:rPr lang="ru-RU"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во времени</a:t>
            </a:r>
            <a:endParaRPr lang="ru-RU" sz="2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2" name="Рисунок 1" descr="J:\Педсовет по математике\Паровозик из ромашково\imgpreview15.jpeg"/>
          <p:cNvPicPr/>
          <p:nvPr/>
        </p:nvPicPr>
        <p:blipFill>
          <a:blip r:embed="rId3" cstate="print"/>
          <a:srcRect l="6759" t="9470" r="6648" b="12121"/>
          <a:stretch>
            <a:fillRect/>
          </a:stretch>
        </p:blipFill>
        <p:spPr bwMode="auto">
          <a:xfrm>
            <a:off x="3319087" y="142852"/>
            <a:ext cx="1708335" cy="1750026"/>
          </a:xfrm>
          <a:prstGeom prst="ellipse">
            <a:avLst/>
          </a:prstGeom>
          <a:ln w="76200" cap="rnd">
            <a:solidFill>
              <a:schemeClr val="accent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ustDataLst>
      <p:tags r:id="rId1"/>
    </p:custDataLst>
    <p:extLst>
      <p:ext uri="{BB962C8B-B14F-4D97-AF65-F5344CB8AC3E}">
        <p14:creationId xmlns:p14="http://schemas.microsoft.com/office/powerpoint/2010/main" val="3960709328"/>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style.rotation</p:attrName>
                                        </p:attrNameLst>
                                      </p:cBhvr>
                                      <p:tavLst>
                                        <p:tav tm="0">
                                          <p:val>
                                            <p:fltVal val="720"/>
                                          </p:val>
                                        </p:tav>
                                        <p:tav tm="100000">
                                          <p:val>
                                            <p:fltVal val="0"/>
                                          </p:val>
                                        </p:tav>
                                      </p:tavLst>
                                    </p:anim>
                                    <p:anim calcmode="lin" valueType="num">
                                      <p:cBhvr>
                                        <p:cTn id="9" dur="2000" fill="hold"/>
                                        <p:tgtEl>
                                          <p:spTgt spid="5"/>
                                        </p:tgtEl>
                                        <p:attrNameLst>
                                          <p:attrName>ppt_h</p:attrName>
                                        </p:attrNameLst>
                                      </p:cBhvr>
                                      <p:tavLst>
                                        <p:tav tm="0">
                                          <p:val>
                                            <p:fltVal val="0"/>
                                          </p:val>
                                        </p:tav>
                                        <p:tav tm="100000">
                                          <p:val>
                                            <p:strVal val="#ppt_h"/>
                                          </p:val>
                                        </p:tav>
                                      </p:tavLst>
                                    </p:anim>
                                    <p:anim calcmode="lin" valueType="num">
                                      <p:cBhvr>
                                        <p:cTn id="10" dur="2000" fill="hold"/>
                                        <p:tgtEl>
                                          <p:spTgt spid="5"/>
                                        </p:tgtEl>
                                        <p:attrNameLst>
                                          <p:attrName>ppt_w</p:attrName>
                                        </p:attrNameLst>
                                      </p:cBhvr>
                                      <p:tavLst>
                                        <p:tav tm="0">
                                          <p:val>
                                            <p:fltVal val="0"/>
                                          </p:val>
                                        </p:tav>
                                        <p:tav tm="100000">
                                          <p:val>
                                            <p:strVal val="#ppt_w"/>
                                          </p:val>
                                        </p:tav>
                                      </p:tavLst>
                                    </p:anim>
                                  </p:childTnLst>
                                </p:cTn>
                              </p:par>
                            </p:childTnLst>
                          </p:cTn>
                        </p:par>
                        <p:par>
                          <p:cTn id="11" fill="hold">
                            <p:stCondLst>
                              <p:cond delay="2000"/>
                            </p:stCondLst>
                            <p:childTnLst>
                              <p:par>
                                <p:cTn id="12" presetID="21" presetClass="entr" presetSubtype="4"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heel(4)">
                                      <p:cBhvr>
                                        <p:cTn id="14" dur="2000"/>
                                        <p:tgtEl>
                                          <p:spTgt spid="11"/>
                                        </p:tgtEl>
                                      </p:cBhvr>
                                    </p:animEffect>
                                  </p:childTnLst>
                                </p:cTn>
                              </p:par>
                              <p:par>
                                <p:cTn id="15" presetID="8"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amond(in)">
                                      <p:cBhvr>
                                        <p:cTn id="17" dur="2000"/>
                                        <p:tgtEl>
                                          <p:spTgt spid="6"/>
                                        </p:tgtEl>
                                      </p:cBhvr>
                                    </p:animEffect>
                                  </p:childTnLst>
                                </p:cTn>
                              </p:par>
                              <p:par>
                                <p:cTn id="18" presetID="8" presetClass="entr" presetSubtype="16"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diamond(in)">
                                      <p:cBhvr>
                                        <p:cTn id="20" dur="2000"/>
                                        <p:tgtEl>
                                          <p:spTgt spid="8"/>
                                        </p:tgtEl>
                                      </p:cBhvr>
                                    </p:animEffect>
                                  </p:childTnLst>
                                </p:cTn>
                              </p:par>
                              <p:par>
                                <p:cTn id="21" presetID="18" presetClass="entr" presetSubtype="12"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strips(downLeft)">
                                      <p:cBhvr>
                                        <p:cTn id="23" dur="500"/>
                                        <p:tgtEl>
                                          <p:spTgt spid="9"/>
                                        </p:tgtEl>
                                      </p:cBhvr>
                                    </p:animEffect>
                                  </p:childTnLst>
                                </p:cTn>
                              </p:par>
                              <p:par>
                                <p:cTn id="24" presetID="18" presetClass="entr" presetSubtype="12"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strips(downLeft)">
                                      <p:cBhvr>
                                        <p:cTn id="26" dur="500"/>
                                        <p:tgtEl>
                                          <p:spTgt spid="10"/>
                                        </p:tgtEl>
                                      </p:cBhvr>
                                    </p:animEffect>
                                  </p:childTnLst>
                                </p:cTn>
                              </p:par>
                              <p:par>
                                <p:cTn id="27" presetID="5" presetClass="entr" presetSubtype="1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heckerboard(across)">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checkerboard(across)">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18" presetClass="entr" presetSubtype="12"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strips(downLeft)">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5" presetClass="entr" presetSubtype="10"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checkerboard(across)">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18" presetClass="entr" presetSubtype="12"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strips(downLeft)">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5" presetClass="entr" presetSubtype="1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checkerboard(across)">
                                      <p:cBhvr>
                                        <p:cTn id="5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5" grpId="0" animBg="1"/>
      <p:bldP spid="11" grpId="0"/>
      <p:bldP spid="12" grpId="0"/>
      <p:bldP spid="13" grpId="0"/>
      <p:bldP spid="14" grpId="0"/>
      <p:bldP spid="15"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роза\Desktop\Новая папка\DSC_064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3934527"/>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3"/>
          <p:cNvSpPr/>
          <p:nvPr/>
        </p:nvSpPr>
        <p:spPr>
          <a:xfrm rot="1825701">
            <a:off x="11210" y="571145"/>
            <a:ext cx="3666584" cy="216274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4"/>
          <p:cNvSpPr/>
          <p:nvPr/>
        </p:nvSpPr>
        <p:spPr>
          <a:xfrm rot="19415451">
            <a:off x="-73151" y="4182427"/>
            <a:ext cx="3666584" cy="216274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Овал 5"/>
          <p:cNvSpPr/>
          <p:nvPr/>
        </p:nvSpPr>
        <p:spPr>
          <a:xfrm rot="9010013">
            <a:off x="5419109" y="487501"/>
            <a:ext cx="3666584" cy="216274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Овал 6"/>
          <p:cNvSpPr/>
          <p:nvPr/>
        </p:nvSpPr>
        <p:spPr>
          <a:xfrm rot="2172519">
            <a:off x="5401082" y="4036191"/>
            <a:ext cx="3666584" cy="216274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Овал 2"/>
          <p:cNvSpPr/>
          <p:nvPr/>
        </p:nvSpPr>
        <p:spPr>
          <a:xfrm>
            <a:off x="2725603" y="1643050"/>
            <a:ext cx="3297138" cy="3214710"/>
          </a:xfrm>
          <a:prstGeom prst="ellipse">
            <a:avLst/>
          </a:prstGeom>
          <a:solidFill>
            <a:schemeClr val="accent1">
              <a:lumMod val="20000"/>
              <a:lumOff val="8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0" name="TextBox 9"/>
          <p:cNvSpPr txBox="1"/>
          <p:nvPr/>
        </p:nvSpPr>
        <p:spPr>
          <a:xfrm>
            <a:off x="2725602" y="2285993"/>
            <a:ext cx="2967425" cy="2246769"/>
          </a:xfrm>
          <a:prstGeom prst="rect">
            <a:avLst/>
          </a:prstGeom>
          <a:noFill/>
        </p:spPr>
        <p:txBody>
          <a:bodyPr wrap="square" rtlCol="0">
            <a:spAutoFit/>
          </a:bodyPr>
          <a:lstStyle/>
          <a:p>
            <a:pPr algn="ctr"/>
            <a:r>
              <a:rPr lang="ru-RU" sz="2800" b="1" dirty="0" smtClean="0">
                <a:latin typeface="Times New Roman" pitchFamily="18" charset="0"/>
                <a:cs typeface="Times New Roman" pitchFamily="18" charset="0"/>
              </a:rPr>
              <a:t>Перечислите методы, </a:t>
            </a:r>
          </a:p>
          <a:p>
            <a:pPr algn="ctr"/>
            <a:r>
              <a:rPr lang="ru-RU" sz="2800" b="1" dirty="0" smtClean="0">
                <a:latin typeface="Times New Roman" pitchFamily="18" charset="0"/>
                <a:cs typeface="Times New Roman" pitchFamily="18" charset="0"/>
              </a:rPr>
              <a:t>используемые на занятиях по ФЭМП</a:t>
            </a:r>
            <a:endParaRPr lang="ru-RU" sz="2800" b="1" dirty="0">
              <a:latin typeface="Times New Roman" pitchFamily="18" charset="0"/>
              <a:cs typeface="Times New Roman" pitchFamily="18" charset="0"/>
            </a:endParaRPr>
          </a:p>
        </p:txBody>
      </p:sp>
      <p:sp>
        <p:nvSpPr>
          <p:cNvPr id="11" name="Прямоугольник 10"/>
          <p:cNvSpPr/>
          <p:nvPr/>
        </p:nvSpPr>
        <p:spPr>
          <a:xfrm rot="2034458">
            <a:off x="279538" y="1164958"/>
            <a:ext cx="2874506" cy="769441"/>
          </a:xfrm>
          <a:prstGeom prst="rect">
            <a:avLst/>
          </a:prstGeom>
          <a:noFill/>
        </p:spPr>
        <p:txBody>
          <a:bodyPr wrap="none" lIns="91440" tIns="45720" rIns="91440" bIns="45720">
            <a:spAutoFit/>
          </a:bodyPr>
          <a:lstStyle/>
          <a:p>
            <a:pPr algn="ctr"/>
            <a:r>
              <a:rPr lang="ru-RU" sz="4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Словесные</a:t>
            </a:r>
            <a:endParaRPr lang="ru-RU" sz="4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12" name="Прямоугольник 11"/>
          <p:cNvSpPr/>
          <p:nvPr/>
        </p:nvSpPr>
        <p:spPr>
          <a:xfrm rot="19638019">
            <a:off x="183500" y="4810850"/>
            <a:ext cx="3225691" cy="769441"/>
          </a:xfrm>
          <a:prstGeom prst="rect">
            <a:avLst/>
          </a:prstGeom>
          <a:noFill/>
        </p:spPr>
        <p:txBody>
          <a:bodyPr wrap="none" lIns="91440" tIns="45720" rIns="91440" bIns="45720">
            <a:spAutoFit/>
          </a:bodyPr>
          <a:lstStyle/>
          <a:p>
            <a:pPr algn="ctr"/>
            <a:r>
              <a:rPr lang="ru-RU" sz="4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Наглядные</a:t>
            </a:r>
            <a:endParaRPr lang="ru-RU" sz="4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Прямоугольник 12"/>
          <p:cNvSpPr/>
          <p:nvPr/>
        </p:nvSpPr>
        <p:spPr>
          <a:xfrm rot="1923433">
            <a:off x="5739279" y="4610246"/>
            <a:ext cx="2518639" cy="769441"/>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4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Игровые</a:t>
            </a:r>
            <a:endParaRPr lang="ru-RU" sz="4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4" name="Прямоугольник 13"/>
          <p:cNvSpPr/>
          <p:nvPr/>
        </p:nvSpPr>
        <p:spPr>
          <a:xfrm rot="19789251">
            <a:off x="5546308" y="1152262"/>
            <a:ext cx="3611053" cy="707886"/>
          </a:xfrm>
          <a:prstGeom prst="rect">
            <a:avLst/>
          </a:prstGeom>
          <a:noFill/>
        </p:spPr>
        <p:txBody>
          <a:bodyPr wrap="none" lIns="91440" tIns="45720" rIns="91440" bIns="45720">
            <a:spAutoFit/>
          </a:bodyPr>
          <a:lstStyle/>
          <a:p>
            <a:pPr algn="ctr"/>
            <a:r>
              <a:rPr lang="ru-RU" sz="4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Практические</a:t>
            </a:r>
            <a:endParaRPr lang="ru-RU" sz="4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2" name="Рисунок 1" descr="J:\Педсовет по математике\Паровозик из ромашково\imgpreview15.jpeg"/>
          <p:cNvPicPr/>
          <p:nvPr/>
        </p:nvPicPr>
        <p:blipFill>
          <a:blip r:embed="rId3" cstate="print"/>
          <a:srcRect l="6759" t="9470" r="6648" b="12121"/>
          <a:stretch>
            <a:fillRect/>
          </a:stretch>
        </p:blipFill>
        <p:spPr bwMode="auto">
          <a:xfrm>
            <a:off x="3385030" y="214290"/>
            <a:ext cx="1846398" cy="1857364"/>
          </a:xfrm>
          <a:prstGeom prst="ellipse">
            <a:avLst/>
          </a:prstGeom>
          <a:ln w="76200" cap="rnd">
            <a:solidFill>
              <a:schemeClr val="accent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ustDataLst>
      <p:tags r:id="rId1"/>
    </p:custDataLst>
    <p:extLst>
      <p:ext uri="{BB962C8B-B14F-4D97-AF65-F5344CB8AC3E}">
        <p14:creationId xmlns:p14="http://schemas.microsoft.com/office/powerpoint/2010/main" val="3382265840"/>
      </p:ext>
    </p:extLst>
  </p:cSld>
  <p:clrMapOvr>
    <a:masterClrMapping/>
  </p:clrMapOvr>
  <mc:AlternateContent xmlns:mc="http://schemas.openxmlformats.org/markup-compatibility/2006">
    <mc:Choice xmlns:p14="http://schemas.microsoft.com/office/powerpoint/2010/main" Requires="p14">
      <p:transition spd="slow" p14:dur="1200" advTm="3965">
        <p14:flip dir="r"/>
      </p:transition>
    </mc:Choice>
    <mc:Fallback>
      <p:transition spd="slow" advTm="396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par>
                          <p:cTn id="8" fill="hold">
                            <p:stCondLst>
                              <p:cond delay="2000"/>
                            </p:stCondLst>
                            <p:childTnLst>
                              <p:par>
                                <p:cTn id="9" presetID="35"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2000"/>
                                        <p:tgtEl>
                                          <p:spTgt spid="10"/>
                                        </p:tgtEl>
                                      </p:cBhvr>
                                    </p:animEffect>
                                    <p:anim calcmode="lin" valueType="num">
                                      <p:cBhvr>
                                        <p:cTn id="12" dur="2000" fill="hold"/>
                                        <p:tgtEl>
                                          <p:spTgt spid="10"/>
                                        </p:tgtEl>
                                        <p:attrNameLst>
                                          <p:attrName>style.rotation</p:attrName>
                                        </p:attrNameLst>
                                      </p:cBhvr>
                                      <p:tavLst>
                                        <p:tav tm="0">
                                          <p:val>
                                            <p:fltVal val="720"/>
                                          </p:val>
                                        </p:tav>
                                        <p:tav tm="100000">
                                          <p:val>
                                            <p:fltVal val="0"/>
                                          </p:val>
                                        </p:tav>
                                      </p:tavLst>
                                    </p:anim>
                                    <p:anim calcmode="lin" valueType="num">
                                      <p:cBhvr>
                                        <p:cTn id="13" dur="2000" fill="hold"/>
                                        <p:tgtEl>
                                          <p:spTgt spid="10"/>
                                        </p:tgtEl>
                                        <p:attrNameLst>
                                          <p:attrName>ppt_h</p:attrName>
                                        </p:attrNameLst>
                                      </p:cBhvr>
                                      <p:tavLst>
                                        <p:tav tm="0">
                                          <p:val>
                                            <p:fltVal val="0"/>
                                          </p:val>
                                        </p:tav>
                                        <p:tav tm="100000">
                                          <p:val>
                                            <p:strVal val="#ppt_h"/>
                                          </p:val>
                                        </p:tav>
                                      </p:tavLst>
                                    </p:anim>
                                    <p:anim calcmode="lin" valueType="num">
                                      <p:cBhvr>
                                        <p:cTn id="14" dur="2000" fill="hold"/>
                                        <p:tgtEl>
                                          <p:spTgt spid="10"/>
                                        </p:tgtEl>
                                        <p:attrNameLst>
                                          <p:attrName>ppt_w</p:attrName>
                                        </p:attrNameLst>
                                      </p:cBhvr>
                                      <p:tavLst>
                                        <p:tav tm="0">
                                          <p:val>
                                            <p:fltVal val="0"/>
                                          </p:val>
                                        </p:tav>
                                        <p:tav tm="100000">
                                          <p:val>
                                            <p:strVal val="#ppt_w"/>
                                          </p:val>
                                        </p:tav>
                                      </p:tavLst>
                                    </p:anim>
                                  </p:childTnLst>
                                </p:cTn>
                              </p:par>
                              <p:par>
                                <p:cTn id="15" presetID="21" presetClass="entr" presetSubtype="4"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4)">
                                      <p:cBhvr>
                                        <p:cTn id="17" dur="2000"/>
                                        <p:tgtEl>
                                          <p:spTgt spid="4"/>
                                        </p:tgtEl>
                                      </p:cBhvr>
                                    </p:animEffect>
                                  </p:childTnLst>
                                </p:cTn>
                              </p:par>
                              <p:par>
                                <p:cTn id="18" presetID="21" presetClass="entr" presetSubtype="4"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heel(4)">
                                      <p:cBhvr>
                                        <p:cTn id="20" dur="2000"/>
                                        <p:tgtEl>
                                          <p:spTgt spid="6"/>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ox(in)">
                                      <p:cBhvr>
                                        <p:cTn id="23" dur="500"/>
                                        <p:tgtEl>
                                          <p:spTgt spid="5"/>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ox(in)">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1000" fill="hold"/>
                                        <p:tgtEl>
                                          <p:spTgt spid="11"/>
                                        </p:tgtEl>
                                        <p:attrNameLst>
                                          <p:attrName>ppt_w</p:attrName>
                                        </p:attrNameLst>
                                      </p:cBhvr>
                                      <p:tavLst>
                                        <p:tav tm="0">
                                          <p:val>
                                            <p:strVal val="#ppt_w*0.70"/>
                                          </p:val>
                                        </p:tav>
                                        <p:tav tm="100000">
                                          <p:val>
                                            <p:strVal val="#ppt_w"/>
                                          </p:val>
                                        </p:tav>
                                      </p:tavLst>
                                    </p:anim>
                                    <p:anim calcmode="lin" valueType="num">
                                      <p:cBhvr>
                                        <p:cTn id="32" dur="1000" fill="hold"/>
                                        <p:tgtEl>
                                          <p:spTgt spid="11"/>
                                        </p:tgtEl>
                                        <p:attrNameLst>
                                          <p:attrName>ppt_h</p:attrName>
                                        </p:attrNameLst>
                                      </p:cBhvr>
                                      <p:tavLst>
                                        <p:tav tm="0">
                                          <p:val>
                                            <p:strVal val="#ppt_h"/>
                                          </p:val>
                                        </p:tav>
                                        <p:tav tm="100000">
                                          <p:val>
                                            <p:strVal val="#ppt_h"/>
                                          </p:val>
                                        </p:tav>
                                      </p:tavLst>
                                    </p:anim>
                                    <p:animEffect transition="in" filter="fade">
                                      <p:cBhvr>
                                        <p:cTn id="33" dur="10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circle(in)">
                                      <p:cBhvr>
                                        <p:cTn id="38" dur="20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heel(4)">
                                      <p:cBhvr>
                                        <p:cTn id="43" dur="20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55" presetClass="entr" presetSubtype="0"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p:cTn id="48" dur="1000" fill="hold"/>
                                        <p:tgtEl>
                                          <p:spTgt spid="14"/>
                                        </p:tgtEl>
                                        <p:attrNameLst>
                                          <p:attrName>ppt_w</p:attrName>
                                        </p:attrNameLst>
                                      </p:cBhvr>
                                      <p:tavLst>
                                        <p:tav tm="0">
                                          <p:val>
                                            <p:strVal val="#ppt_w*0.70"/>
                                          </p:val>
                                        </p:tav>
                                        <p:tav tm="100000">
                                          <p:val>
                                            <p:strVal val="#ppt_w"/>
                                          </p:val>
                                        </p:tav>
                                      </p:tavLst>
                                    </p:anim>
                                    <p:anim calcmode="lin" valueType="num">
                                      <p:cBhvr>
                                        <p:cTn id="49" dur="1000" fill="hold"/>
                                        <p:tgtEl>
                                          <p:spTgt spid="14"/>
                                        </p:tgtEl>
                                        <p:attrNameLst>
                                          <p:attrName>ppt_h</p:attrName>
                                        </p:attrNameLst>
                                      </p:cBhvr>
                                      <p:tavLst>
                                        <p:tav tm="0">
                                          <p:val>
                                            <p:strVal val="#ppt_h"/>
                                          </p:val>
                                        </p:tav>
                                        <p:tav tm="100000">
                                          <p:val>
                                            <p:strVal val="#ppt_h"/>
                                          </p:val>
                                        </p:tav>
                                      </p:tavLst>
                                    </p:anim>
                                    <p:animEffect transition="in" filter="fade">
                                      <p:cBhvr>
                                        <p:cTn id="5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3" grpId="0" animBg="1"/>
      <p:bldP spid="10" grpId="0"/>
      <p:bldP spid="11" grpId="0"/>
      <p:bldP spid="12" grpId="0"/>
      <p:bldP spid="13" grpId="0"/>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0.8|0.9|0.7"/>
</p:tagLst>
</file>

<file path=ppt/tags/tag2.xml><?xml version="1.0" encoding="utf-8"?>
<p:tagLst xmlns:a="http://schemas.openxmlformats.org/drawingml/2006/main" xmlns:r="http://schemas.openxmlformats.org/officeDocument/2006/relationships" xmlns:p="http://schemas.openxmlformats.org/presentationml/2006/main">
  <p:tag name="TIMING" val="|1.1|1|1.1|0.8|0.7"/>
</p:tagLst>
</file>

<file path=ppt/tags/tag3.xml><?xml version="1.0" encoding="utf-8"?>
<p:tagLst xmlns:a="http://schemas.openxmlformats.org/drawingml/2006/main" xmlns:r="http://schemas.openxmlformats.org/officeDocument/2006/relationships" xmlns:p="http://schemas.openxmlformats.org/presentationml/2006/main">
  <p:tag name="TIMING" val="|0.9|0.8|0.8|0.7"/>
</p:tagLst>
</file>

<file path=ppt/tags/tag4.xml><?xml version="1.0" encoding="utf-8"?>
<p:tagLst xmlns:a="http://schemas.openxmlformats.org/drawingml/2006/main" xmlns:r="http://schemas.openxmlformats.org/officeDocument/2006/relationships" xmlns:p="http://schemas.openxmlformats.org/presentationml/2006/main">
  <p:tag name="TIMING" val="|1.1|1|0.7|0.7|0.6|0.6|0.6|0.5"/>
</p:tagLst>
</file>

<file path=ppt/tags/tag5.xml><?xml version="1.0" encoding="utf-8"?>
<p:tagLst xmlns:a="http://schemas.openxmlformats.org/drawingml/2006/main" xmlns:r="http://schemas.openxmlformats.org/officeDocument/2006/relationships" xmlns:p="http://schemas.openxmlformats.org/presentationml/2006/main">
  <p:tag name="TIMING" val="|1|0.8|0.8|0.7|0.6|0.7|1.1"/>
</p:tagLst>
</file>

<file path=ppt/tags/tag6.xml><?xml version="1.0" encoding="utf-8"?>
<p:tagLst xmlns:a="http://schemas.openxmlformats.org/drawingml/2006/main" xmlns:r="http://schemas.openxmlformats.org/officeDocument/2006/relationships" xmlns:p="http://schemas.openxmlformats.org/presentationml/2006/main">
  <p:tag name="TIMING" val="|0.8|0.7|0.6|0.6"/>
</p:tagLst>
</file>

<file path=ppt/tags/tag7.xml><?xml version="1.0" encoding="utf-8"?>
<p:tagLst xmlns:a="http://schemas.openxmlformats.org/drawingml/2006/main" xmlns:r="http://schemas.openxmlformats.org/officeDocument/2006/relationships" xmlns:p="http://schemas.openxmlformats.org/presentationml/2006/main">
  <p:tag name="TIMING" val="|4"/>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TotalTime>
  <Words>686</Words>
  <Application>Microsoft Office PowerPoint</Application>
  <PresentationFormat>Экран (4:3)</PresentationFormat>
  <Paragraphs>105</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роза</dc:creator>
  <cp:lastModifiedBy>роза</cp:lastModifiedBy>
  <cp:revision>10</cp:revision>
  <cp:lastPrinted>2018-01-31T10:23:59Z</cp:lastPrinted>
  <dcterms:created xsi:type="dcterms:W3CDTF">2018-01-31T09:04:29Z</dcterms:created>
  <dcterms:modified xsi:type="dcterms:W3CDTF">2018-02-27T13:35:29Z</dcterms:modified>
</cp:coreProperties>
</file>